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96" r:id="rId3"/>
    <p:sldId id="257" r:id="rId4"/>
    <p:sldId id="290" r:id="rId5"/>
    <p:sldId id="291" r:id="rId6"/>
    <p:sldId id="292" r:id="rId7"/>
    <p:sldId id="261" r:id="rId8"/>
    <p:sldId id="293" r:id="rId9"/>
    <p:sldId id="263" r:id="rId10"/>
    <p:sldId id="294" r:id="rId11"/>
    <p:sldId id="260" r:id="rId12"/>
    <p:sldId id="259" r:id="rId13"/>
    <p:sldId id="289" r:id="rId14"/>
  </p:sldIdLst>
  <p:sldSz cx="18288000" cy="10287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Bricolage Grotesque" panose="020B0604020202020204" charset="0"/>
      <p:regular r:id="rId17"/>
    </p:embeddedFont>
    <p:embeddedFont>
      <p:font typeface="Bricolage Grotesque Bold" panose="020B0604020202020204" charset="0"/>
      <p:regular r:id="rId18"/>
    </p:embeddedFont>
    <p:embeddedFont>
      <p:font typeface="Bricolage Grotesque Light" panose="020B0604020202020204" charset="0"/>
      <p:regular r:id="rId19"/>
    </p:embeddedFont>
    <p:embeddedFont>
      <p:font typeface="Bricolage Grotesque Semi-Bold" panose="020B0604020202020204" charset="0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Nunito" pitchFamily="2" charset="-52"/>
      <p:regular r:id="rId25"/>
      <p:bold r:id="rId26"/>
      <p:italic r:id="rId27"/>
      <p:boldItalic r:id="rId28"/>
    </p:embeddedFont>
    <p:embeddedFont>
      <p:font typeface="Segoe UI Black" panose="020B0A02040204020203" pitchFamily="34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уиза Дударова" initials="ЛД" lastIdx="1" clrIdx="0">
    <p:extLst>
      <p:ext uri="{19B8F6BF-5375-455C-9EA6-DF929625EA0E}">
        <p15:presenceInfo xmlns:p15="http://schemas.microsoft.com/office/powerpoint/2012/main" userId="4f9978d3d40557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869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340" autoAdjust="0"/>
  </p:normalViewPr>
  <p:slideViewPr>
    <p:cSldViewPr>
      <p:cViewPr varScale="1">
        <p:scale>
          <a:sx n="66" d="100"/>
          <a:sy n="66" d="100"/>
        </p:scale>
        <p:origin x="180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ru-RU" sz="1600" b="1" i="0" u="none" strike="noStrike" kern="1200" baseline="0" dirty="0" smtClean="0">
                <a:solidFill>
                  <a:srgbClr val="8741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Площадь территории Пригородного муниципального района – 141826 га.</a:t>
            </a:r>
          </a:p>
          <a:p>
            <a:pPr algn="l">
              <a:defRPr lang="ru-RU" sz="1600" b="1" kern="1200" dirty="0" smtClean="0">
                <a:solidFill>
                  <a:srgbClr val="8741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из них:</a:t>
            </a:r>
          </a:p>
          <a:p>
            <a:pPr algn="l">
              <a:defRPr lang="ru-RU" sz="1600" b="1" kern="1200" dirty="0" smtClean="0">
                <a:solidFill>
                  <a:srgbClr val="8741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b="0" kern="1200" dirty="0">
                <a:solidFill>
                  <a:schemeClr val="accent1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- земель сельскохозяйственного назначения – 58479 га;</a:t>
            </a:r>
          </a:p>
          <a:p>
            <a:pPr algn="l">
              <a:defRPr lang="ru-RU" sz="1600" b="1" kern="1200" dirty="0" smtClean="0">
                <a:solidFill>
                  <a:srgbClr val="8741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b="0" kern="1200" dirty="0">
                <a:solidFill>
                  <a:schemeClr val="accent1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-земель населённых пунктов – 5595 га;</a:t>
            </a:r>
          </a:p>
          <a:p>
            <a:pPr algn="l">
              <a:defRPr lang="ru-RU" sz="1600" b="1" kern="1200" dirty="0" smtClean="0">
                <a:solidFill>
                  <a:srgbClr val="8741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b="0" kern="1200" dirty="0">
                <a:solidFill>
                  <a:schemeClr val="accent1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-земель</a:t>
            </a:r>
            <a:r>
              <a:rPr lang="ru-RU" sz="1400" b="0" kern="1200" baseline="0" dirty="0">
                <a:solidFill>
                  <a:schemeClr val="accent1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лесного фонда – 52647 га;</a:t>
            </a:r>
          </a:p>
          <a:p>
            <a:pPr algn="l">
              <a:defRPr lang="ru-RU" sz="1600" b="1" kern="1200" dirty="0" smtClean="0">
                <a:solidFill>
                  <a:srgbClr val="8741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b="0" kern="1200" baseline="0" dirty="0">
                <a:solidFill>
                  <a:schemeClr val="accent1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-прочее – 18312 г</a:t>
            </a:r>
          </a:p>
          <a:p>
            <a:pPr algn="l">
              <a:defRPr lang="ru-RU" sz="1600" b="1" kern="1200" dirty="0" smtClean="0">
                <a:solidFill>
                  <a:srgbClr val="8741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400" b="0" kern="1200" baseline="0" dirty="0">
              <a:solidFill>
                <a:schemeClr val="accent1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l">
              <a:defRPr lang="ru-RU" sz="1600" b="1" kern="1200" dirty="0" smtClean="0">
                <a:solidFill>
                  <a:srgbClr val="8741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300" b="0" kern="1200" baseline="0" dirty="0">
              <a:solidFill>
                <a:schemeClr val="accent1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l">
              <a:defRPr lang="ru-RU" sz="1600" b="1" kern="1200" dirty="0" smtClean="0">
                <a:solidFill>
                  <a:srgbClr val="8741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300" b="0" kern="1200" baseline="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l">
              <a:defRPr lang="ru-RU" sz="1600" b="1" kern="1200" dirty="0" smtClean="0">
                <a:solidFill>
                  <a:srgbClr val="8741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300" b="0" kern="1200" dirty="0">
              <a:solidFill>
                <a:srgbClr val="87415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7.65887462545674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lang="ru-RU" sz="1600" b="1" i="0" u="none" strike="noStrike" kern="1200" baseline="0" dirty="0" smtClean="0">
              <a:solidFill>
                <a:srgbClr val="874150"/>
              </a:solidFill>
              <a:effectLst/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745189187662365E-2"/>
          <c:y val="0.30836709041586147"/>
          <c:w val="0.59823073203613319"/>
          <c:h val="0.59203928671159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территории Пригородного муниципального района - 18312 га.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325E-4543-A506-A5EB300F4767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25E-4543-A506-A5EB300F4767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25E-4543-A506-A5EB300F4767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25E-4543-A506-A5EB300F4767}"/>
              </c:ext>
            </c:extLst>
          </c:dPt>
          <c:dLbls>
            <c:dLbl>
              <c:idx val="0"/>
              <c:layout>
                <c:manualLayout>
                  <c:x val="2.419397462855075E-2"/>
                  <c:y val="0.19094293112009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5E-4543-A506-A5EB300F4767}"/>
                </c:ext>
              </c:extLst>
            </c:dLbl>
            <c:dLbl>
              <c:idx val="1"/>
              <c:layout>
                <c:manualLayout>
                  <c:x val="1.5829417366222788E-3"/>
                  <c:y val="0.19972314765562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5E-4543-A506-A5EB300F4767}"/>
                </c:ext>
              </c:extLst>
            </c:dLbl>
            <c:dLbl>
              <c:idx val="2"/>
              <c:layout>
                <c:manualLayout>
                  <c:x val="-3.332179485871968E-2"/>
                  <c:y val="-6.9322264095286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5E-4543-A506-A5EB300F4767}"/>
                </c:ext>
              </c:extLst>
            </c:dLbl>
            <c:dLbl>
              <c:idx val="3"/>
              <c:layout>
                <c:manualLayout>
                  <c:x val="0.16318278863902289"/>
                  <c:y val="-2.078259003144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5E-4543-A506-A5EB300F4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Земель сельскохозяйственного назначения </c:v>
                </c:pt>
                <c:pt idx="1">
                  <c:v>земель населенных пунктов</c:v>
                </c:pt>
                <c:pt idx="2">
                  <c:v>земель лесного фонда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58479</c:v>
                </c:pt>
                <c:pt idx="1">
                  <c:v>5595</c:v>
                </c:pt>
                <c:pt idx="2">
                  <c:v>52647</c:v>
                </c:pt>
                <c:pt idx="3">
                  <c:v>18312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5E-4543-A506-A5EB300F4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9B8C-FD38-4261-8019-E50DFBAB57B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D6958-A93E-4073-A303-F9C1301FC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3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0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5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5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2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0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18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9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56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9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88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7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1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7542" cy="10278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3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51632" y="1943100"/>
            <a:ext cx="8783968" cy="6404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Bricolage Grotesque Bold" panose="020B0604020202020204" charset="0"/>
                <a:ea typeface="+mn-ea"/>
                <a:cs typeface="+mn-cs"/>
                <a:sym typeface="Bricolage Grotesque Bold"/>
              </a:rPr>
              <a:t>Инвестиционный паспорт </a:t>
            </a:r>
            <a:r>
              <a:rPr kumimoji="0" lang="ru-RU" sz="8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Bricolage Grotesque Bold" panose="020B0604020202020204" charset="0"/>
                <a:ea typeface="+mn-ea"/>
                <a:cs typeface="+mn-cs"/>
                <a:sym typeface="Bricolage Grotesque Bold"/>
              </a:rPr>
              <a:t>Пригородного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Bricolage Grotesque Bold" panose="020B0604020202020204" charset="0"/>
                <a:ea typeface="+mn-ea"/>
                <a:cs typeface="+mn-cs"/>
                <a:sym typeface="Bricolage Grotesque Bold"/>
              </a:rPr>
              <a:t>района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86449" y="5143498"/>
            <a:ext cx="7208536" cy="1258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  <a:sym typeface="Bricolage Grotesque Light"/>
            </a:endParaRPr>
          </a:p>
        </p:txBody>
      </p:sp>
      <p:pic>
        <p:nvPicPr>
          <p:cNvPr id="25" name="Рисунок 24" descr="Пейзаж шоссе контур">
            <a:extLst>
              <a:ext uri="{FF2B5EF4-FFF2-40B4-BE49-F238E27FC236}">
                <a16:creationId xmlns:a16="http://schemas.microsoft.com/office/drawing/2014/main" id="{ACBE510B-377E-ED8B-930B-D18F6BF3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705" y="2722979"/>
            <a:ext cx="6212640" cy="62126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53" name="Group 3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379" y="-8965"/>
            <a:ext cx="9358011" cy="10295969"/>
            <a:chOff x="305" y="-5977"/>
            <a:chExt cx="6238675" cy="686397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162664" y="8481844"/>
            <a:ext cx="626243" cy="6623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 rot="20412897">
            <a:off x="14378440" y="5417366"/>
            <a:ext cx="442741" cy="4818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F125BD-E5C3-A34D-069F-906BCEE14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673" y="8688710"/>
            <a:ext cx="8559196" cy="913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96123" y="2296897"/>
            <a:ext cx="11493204" cy="7140898"/>
            <a:chOff x="0" y="-38100"/>
            <a:chExt cx="3146708" cy="323044"/>
          </a:xfrm>
        </p:grpSpPr>
        <p:sp>
          <p:nvSpPr>
            <p:cNvPr id="9" name="Freeform 9"/>
            <p:cNvSpPr/>
            <p:nvPr/>
          </p:nvSpPr>
          <p:spPr>
            <a:xfrm>
              <a:off x="0" y="-8845"/>
              <a:ext cx="3146708" cy="293789"/>
            </a:xfrm>
            <a:custGeom>
              <a:avLst/>
              <a:gdLst/>
              <a:ahLst/>
              <a:cxnLst/>
              <a:rect l="l" t="t" r="r" b="b"/>
              <a:pathLst>
                <a:path w="3067736" h="279079">
                  <a:moveTo>
                    <a:pt x="53838" y="0"/>
                  </a:moveTo>
                  <a:lnTo>
                    <a:pt x="3013898" y="0"/>
                  </a:lnTo>
                  <a:cubicBezTo>
                    <a:pt x="3028176" y="0"/>
                    <a:pt x="3041870" y="5672"/>
                    <a:pt x="3051967" y="15769"/>
                  </a:cubicBezTo>
                  <a:cubicBezTo>
                    <a:pt x="3062063" y="25865"/>
                    <a:pt x="3067736" y="39559"/>
                    <a:pt x="3067736" y="53838"/>
                  </a:cubicBezTo>
                  <a:lnTo>
                    <a:pt x="3067736" y="225241"/>
                  </a:lnTo>
                  <a:cubicBezTo>
                    <a:pt x="3067736" y="239520"/>
                    <a:pt x="3062063" y="253213"/>
                    <a:pt x="3051967" y="263310"/>
                  </a:cubicBezTo>
                  <a:cubicBezTo>
                    <a:pt x="3041870" y="273407"/>
                    <a:pt x="3028176" y="279079"/>
                    <a:pt x="3013898" y="279079"/>
                  </a:cubicBezTo>
                  <a:lnTo>
                    <a:pt x="53838" y="279079"/>
                  </a:lnTo>
                  <a:cubicBezTo>
                    <a:pt x="39559" y="279079"/>
                    <a:pt x="25865" y="273407"/>
                    <a:pt x="15769" y="263310"/>
                  </a:cubicBezTo>
                  <a:cubicBezTo>
                    <a:pt x="5672" y="253213"/>
                    <a:pt x="0" y="239520"/>
                    <a:pt x="0" y="225241"/>
                  </a:cubicBezTo>
                  <a:lnTo>
                    <a:pt x="0" y="53838"/>
                  </a:lnTo>
                  <a:cubicBezTo>
                    <a:pt x="0" y="39559"/>
                    <a:pt x="5672" y="25865"/>
                    <a:pt x="15769" y="15769"/>
                  </a:cubicBezTo>
                  <a:cubicBezTo>
                    <a:pt x="25865" y="5672"/>
                    <a:pt x="39559" y="0"/>
                    <a:pt x="538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ru-RU" sz="2000" dirty="0"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Для повышения эффективности инвестиционной деятельности и развития малого и среднего бизнеса в муниципальном образовании Моздокский район, предусмотрены следующие виды поддержки: финансовая, консультационная, информационная, правовая, имущественная, административно-организационная. </a:t>
              </a:r>
            </a:p>
            <a:p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По муниципальной программе «Развитие и поддержка малого и среднего предпринимательства Моздокского района» оказывается финансовая поддержка субъектам малого и среднего предпринимательства в Моздокском районе. Предпочтения отдаются тем бизнес проектам, которые имеют социально значимые ориентиры.</a:t>
              </a:r>
            </a:p>
            <a:p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В качестве имущественной поддержки субъектов малого и среднего пред-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принимательства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 Моздокского района заключено 10 договоров аренды земли с главами крестьянских (фермерских) хозяйств, которым передано в аренду 441,86 га земель сельхозназначения, а также заключено 7 договоров долго-срочной аренды муниципального имущества с индивидуальными 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предприни-мателями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.</a:t>
              </a:r>
            </a:p>
            <a:p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Сельское хозяйство в Моздокском районе является также одной из веду-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щих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 сфер экономики. В результате аграрных преобразований в отрасли 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сфор-мировалась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 многоукладная структура собственности, в которой растет 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удель-ный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 вес обществ с ограниченной ответственностью и крестьянских (фермер-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ских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) хозяйств. </a:t>
              </a:r>
            </a:p>
            <a:p>
              <a:endParaRPr lang="ru-RU" sz="2800" dirty="0"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endParaRPr lang="ru-RU" sz="200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67736" cy="31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5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96123" y="660430"/>
            <a:ext cx="16691162" cy="1934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84"/>
              </a:lnSpc>
            </a:pPr>
            <a:r>
              <a:rPr lang="ru-RU" sz="6000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Инвестиционная политика,</a:t>
            </a:r>
          </a:p>
          <a:p>
            <a:pPr algn="l">
              <a:lnSpc>
                <a:spcPts val="7684"/>
              </a:lnSpc>
            </a:pPr>
            <a:r>
              <a:rPr lang="ru-RU" sz="6000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малый и средний бизнес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63B7B-3C68-38B5-1266-4FA50EE8995E}"/>
              </a:ext>
            </a:extLst>
          </p:cNvPr>
          <p:cNvSpPr txBox="1"/>
          <p:nvPr/>
        </p:nvSpPr>
        <p:spPr>
          <a:xfrm>
            <a:off x="1674270" y="4129522"/>
            <a:ext cx="10823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E4719-5A0A-1628-20CE-1396CFD39B10}"/>
              </a:ext>
            </a:extLst>
          </p:cNvPr>
          <p:cNvSpPr txBox="1"/>
          <p:nvPr/>
        </p:nvSpPr>
        <p:spPr>
          <a:xfrm>
            <a:off x="76200" y="178934"/>
            <a:ext cx="9144000" cy="3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  <a:alpha val="66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портал РСО-Алания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6000"/>
                </a:prst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pic>
        <p:nvPicPr>
          <p:cNvPr id="3" name="Рисунок 2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DFC23703-870F-5133-1DBC-B390BCB24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8508" y="2791578"/>
            <a:ext cx="6087092" cy="60870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-1296301" y="417424"/>
            <a:ext cx="21278065" cy="1314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98"/>
              </a:lnSpc>
            </a:pPr>
            <a:r>
              <a:rPr lang="ru-RU" sz="6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Действующие промышленные предприятия</a:t>
            </a:r>
            <a:endParaRPr lang="en-US" sz="6600" b="1" dirty="0">
              <a:solidFill>
                <a:schemeClr val="accent1">
                  <a:lumMod val="40000"/>
                  <a:lumOff val="60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330356" y="3239089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88361" y="243190"/>
            <a:ext cx="7337887" cy="308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ru-RU" sz="2800" b="1" dirty="0">
                <a:solidFill>
                  <a:schemeClr val="bg1">
                    <a:alpha val="66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lang="en-US" sz="2800" b="1" dirty="0">
              <a:solidFill>
                <a:schemeClr val="bg1">
                  <a:alpha val="66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B75F62D-81CB-8384-2C58-C0A4B22684CE}"/>
              </a:ext>
            </a:extLst>
          </p:cNvPr>
          <p:cNvSpPr/>
          <p:nvPr/>
        </p:nvSpPr>
        <p:spPr>
          <a:xfrm>
            <a:off x="432188" y="2028885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1"/>
          <p:cNvSpPr txBox="1"/>
          <p:nvPr/>
        </p:nvSpPr>
        <p:spPr>
          <a:xfrm>
            <a:off x="1079272" y="3604750"/>
            <a:ext cx="3403568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194 рабочих места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30375" y="2111586"/>
            <a:ext cx="3262871" cy="1349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3600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ИП «Мясной двор» Богачев</a:t>
            </a:r>
            <a:endParaRPr lang="en-US" sz="3600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9E263DE-1372-A970-D272-58C9C99D5007}"/>
              </a:ext>
            </a:extLst>
          </p:cNvPr>
          <p:cNvSpPr/>
          <p:nvPr/>
        </p:nvSpPr>
        <p:spPr>
          <a:xfrm>
            <a:off x="4517137" y="2043225"/>
            <a:ext cx="3584660" cy="32120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5237B93-F1E6-B946-FE34-8BC15389EFD8}"/>
              </a:ext>
            </a:extLst>
          </p:cNvPr>
          <p:cNvSpPr/>
          <p:nvPr/>
        </p:nvSpPr>
        <p:spPr>
          <a:xfrm>
            <a:off x="8937813" y="2054285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9460CF3-6A02-81C2-0309-8429408F2D9D}"/>
              </a:ext>
            </a:extLst>
          </p:cNvPr>
          <p:cNvSpPr/>
          <p:nvPr/>
        </p:nvSpPr>
        <p:spPr>
          <a:xfrm>
            <a:off x="13727821" y="2054284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 рабочих мест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0F48C26-37C0-464A-74C6-4540632C8D4F}"/>
              </a:ext>
            </a:extLst>
          </p:cNvPr>
          <p:cNvSpPr/>
          <p:nvPr/>
        </p:nvSpPr>
        <p:spPr>
          <a:xfrm>
            <a:off x="369480" y="6286500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DA74BCD-F353-4DFC-6792-58A6AE0B0EF4}"/>
              </a:ext>
            </a:extLst>
          </p:cNvPr>
          <p:cNvSpPr/>
          <p:nvPr/>
        </p:nvSpPr>
        <p:spPr>
          <a:xfrm>
            <a:off x="4517137" y="6286500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B2D6E5B1-7407-2881-5FBA-35739CE8D7DA}"/>
              </a:ext>
            </a:extLst>
          </p:cNvPr>
          <p:cNvSpPr txBox="1"/>
          <p:nvPr/>
        </p:nvSpPr>
        <p:spPr>
          <a:xfrm>
            <a:off x="4435032" y="1871695"/>
            <a:ext cx="3748870" cy="2734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2800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МУП </a:t>
            </a:r>
          </a:p>
          <a:p>
            <a:pPr algn="ctr">
              <a:lnSpc>
                <a:spcPts val="5379"/>
              </a:lnSpc>
            </a:pPr>
            <a:r>
              <a:rPr lang="ru-RU" sz="2800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«Моздокские тепловые сети»</a:t>
            </a:r>
          </a:p>
          <a:p>
            <a:pPr algn="ctr">
              <a:lnSpc>
                <a:spcPts val="5379"/>
              </a:lnSpc>
            </a:pP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32ADDB-A5E5-B449-AFEF-2941341CC682}"/>
              </a:ext>
            </a:extLst>
          </p:cNvPr>
          <p:cNvSpPr txBox="1"/>
          <p:nvPr/>
        </p:nvSpPr>
        <p:spPr>
          <a:xfrm>
            <a:off x="5167067" y="3858045"/>
            <a:ext cx="363296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133 рабочих места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30BA1561-B2D6-85FA-7942-2E1A98875085}"/>
              </a:ext>
            </a:extLst>
          </p:cNvPr>
          <p:cNvSpPr txBox="1"/>
          <p:nvPr/>
        </p:nvSpPr>
        <p:spPr>
          <a:xfrm>
            <a:off x="8937812" y="2054285"/>
            <a:ext cx="3584659" cy="204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2800" b="1" spc="-71" dirty="0">
                <a:solidFill>
                  <a:srgbClr val="FFFFFF"/>
                </a:solidFill>
                <a:sym typeface="Bricolage Grotesque Semi-Bold"/>
              </a:rPr>
              <a:t>ОАО </a:t>
            </a:r>
          </a:p>
          <a:p>
            <a:pPr algn="ctr">
              <a:lnSpc>
                <a:spcPts val="5379"/>
              </a:lnSpc>
            </a:pPr>
            <a:r>
              <a:rPr lang="ru-RU" sz="2800" b="1" spc="-71" dirty="0">
                <a:solidFill>
                  <a:srgbClr val="FFFFFF"/>
                </a:solidFill>
                <a:sym typeface="Bricolage Grotesque Semi-Bold"/>
              </a:rPr>
              <a:t>«Моздокские узоры»</a:t>
            </a:r>
          </a:p>
          <a:p>
            <a:pPr algn="ctr">
              <a:lnSpc>
                <a:spcPts val="5379"/>
              </a:lnSpc>
            </a:pP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D71690-A4B0-B7E2-4F29-CFCCF3386FC0}"/>
              </a:ext>
            </a:extLst>
          </p:cNvPr>
          <p:cNvSpPr txBox="1"/>
          <p:nvPr/>
        </p:nvSpPr>
        <p:spPr>
          <a:xfrm>
            <a:off x="9636049" y="3894136"/>
            <a:ext cx="3607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 рабочих места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27BD6-22B3-D636-5189-3C1138381A24}"/>
              </a:ext>
            </a:extLst>
          </p:cNvPr>
          <p:cNvSpPr txBox="1"/>
          <p:nvPr/>
        </p:nvSpPr>
        <p:spPr>
          <a:xfrm>
            <a:off x="12039600" y="2095504"/>
            <a:ext cx="7274676" cy="73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3600" b="1" spc="-71" dirty="0">
                <a:solidFill>
                  <a:srgbClr val="FFFFFF"/>
                </a:solidFill>
              </a:rPr>
              <a:t>АО «МПМК-3»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6B91352-20CF-3DD6-D2A6-8AC28EE9EE8E}"/>
              </a:ext>
            </a:extLst>
          </p:cNvPr>
          <p:cNvSpPr/>
          <p:nvPr/>
        </p:nvSpPr>
        <p:spPr>
          <a:xfrm>
            <a:off x="8937811" y="6331361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2A8910E-E119-4662-CC10-CDCD41F19AD5}"/>
              </a:ext>
            </a:extLst>
          </p:cNvPr>
          <p:cNvSpPr/>
          <p:nvPr/>
        </p:nvSpPr>
        <p:spPr>
          <a:xfrm>
            <a:off x="13797423" y="6356761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5F3B0C-6C7B-C43C-40D3-ADD92049A808}"/>
              </a:ext>
            </a:extLst>
          </p:cNvPr>
          <p:cNvSpPr txBox="1"/>
          <p:nvPr/>
        </p:nvSpPr>
        <p:spPr>
          <a:xfrm>
            <a:off x="685800" y="6411655"/>
            <a:ext cx="10636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spc="-71" dirty="0">
                <a:solidFill>
                  <a:srgbClr val="FFFFFF"/>
                </a:solidFill>
              </a:rPr>
              <a:t>ООО «</a:t>
            </a:r>
            <a:r>
              <a:rPr lang="ru-RU" sz="3600" b="1" spc="-71" dirty="0" err="1">
                <a:solidFill>
                  <a:srgbClr val="FFFFFF"/>
                </a:solidFill>
              </a:rPr>
              <a:t>Галион</a:t>
            </a:r>
            <a:r>
              <a:rPr lang="ru-RU" sz="3600" b="1" spc="-71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CB4C4C-5DB9-C6A5-26A2-885535E1CD6E}"/>
              </a:ext>
            </a:extLst>
          </p:cNvPr>
          <p:cNvSpPr txBox="1"/>
          <p:nvPr/>
        </p:nvSpPr>
        <p:spPr>
          <a:xfrm>
            <a:off x="905917" y="7661362"/>
            <a:ext cx="10636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 рабочих места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26071-1AA6-B179-6B0B-109FA3793191}"/>
              </a:ext>
            </a:extLst>
          </p:cNvPr>
          <p:cNvSpPr txBox="1"/>
          <p:nvPr/>
        </p:nvSpPr>
        <p:spPr>
          <a:xfrm>
            <a:off x="4800600" y="6403544"/>
            <a:ext cx="10636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spc="-71" dirty="0">
                <a:solidFill>
                  <a:srgbClr val="FFFFFF"/>
                </a:solidFill>
              </a:rPr>
              <a:t>ООО «</a:t>
            </a:r>
            <a:r>
              <a:rPr lang="ru-RU" sz="3600" b="1" spc="-71" dirty="0" err="1">
                <a:solidFill>
                  <a:srgbClr val="FFFFFF"/>
                </a:solidFill>
              </a:rPr>
              <a:t>Астар</a:t>
            </a:r>
            <a:r>
              <a:rPr lang="ru-RU" sz="3600" b="1" spc="-71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EC3FC-E3AA-BFE2-9064-76AEABBCC27D}"/>
              </a:ext>
            </a:extLst>
          </p:cNvPr>
          <p:cNvSpPr txBox="1"/>
          <p:nvPr/>
        </p:nvSpPr>
        <p:spPr>
          <a:xfrm>
            <a:off x="5140864" y="7705837"/>
            <a:ext cx="10636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 рабочих места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671B3E-7DC9-CB6B-0D42-81638FFCB177}"/>
              </a:ext>
            </a:extLst>
          </p:cNvPr>
          <p:cNvSpPr txBox="1"/>
          <p:nvPr/>
        </p:nvSpPr>
        <p:spPr>
          <a:xfrm>
            <a:off x="5412016" y="6241104"/>
            <a:ext cx="10636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71" dirty="0">
                <a:solidFill>
                  <a:srgbClr val="FFFFFF"/>
                </a:solidFill>
              </a:rPr>
              <a:t>ООО </a:t>
            </a:r>
          </a:p>
          <a:p>
            <a:pPr algn="ctr"/>
            <a:r>
              <a:rPr lang="ru-RU" sz="2800" b="1" spc="-71" dirty="0">
                <a:solidFill>
                  <a:srgbClr val="FFFFFF"/>
                </a:solidFill>
              </a:rPr>
              <a:t>«</a:t>
            </a:r>
            <a:r>
              <a:rPr lang="ru-RU" sz="2800" b="1" spc="-71" dirty="0" err="1">
                <a:solidFill>
                  <a:srgbClr val="FFFFFF"/>
                </a:solidFill>
              </a:rPr>
              <a:t>КерамаБрикетМ</a:t>
            </a:r>
            <a:r>
              <a:rPr lang="ru-RU" sz="2800" b="1" spc="-71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A70BF0-8994-80CB-7779-04514A9FD259}"/>
              </a:ext>
            </a:extLst>
          </p:cNvPr>
          <p:cNvSpPr txBox="1"/>
          <p:nvPr/>
        </p:nvSpPr>
        <p:spPr>
          <a:xfrm>
            <a:off x="9636049" y="7678099"/>
            <a:ext cx="10636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рабочих мест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4C50C3-459E-6C95-6006-6E22E930968F}"/>
              </a:ext>
            </a:extLst>
          </p:cNvPr>
          <p:cNvSpPr txBox="1"/>
          <p:nvPr/>
        </p:nvSpPr>
        <p:spPr>
          <a:xfrm>
            <a:off x="10199606" y="6394795"/>
            <a:ext cx="10780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71" dirty="0">
                <a:solidFill>
                  <a:srgbClr val="FFFFFF"/>
                </a:solidFill>
              </a:rPr>
              <a:t>МУП </a:t>
            </a:r>
          </a:p>
          <a:p>
            <a:pPr algn="ctr"/>
            <a:r>
              <a:rPr lang="ru-RU" sz="2800" b="1" spc="-71" dirty="0">
                <a:solidFill>
                  <a:srgbClr val="FFFFFF"/>
                </a:solidFill>
              </a:rPr>
              <a:t>«Моздокский ИИЦ»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3F7C70-1455-7C10-DF8F-B5622C17B0FB}"/>
              </a:ext>
            </a:extLst>
          </p:cNvPr>
          <p:cNvSpPr txBox="1"/>
          <p:nvPr/>
        </p:nvSpPr>
        <p:spPr>
          <a:xfrm>
            <a:off x="14703349" y="7708877"/>
            <a:ext cx="11137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рабочих мест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8F992A-4ACB-2E58-9FBD-CDB0F0107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1">
            <a:extLst>
              <a:ext uri="{FF2B5EF4-FFF2-40B4-BE49-F238E27FC236}">
                <a16:creationId xmlns:a16="http://schemas.microsoft.com/office/drawing/2014/main" id="{7B049894-6CBE-0CE2-140B-0D82CD60915F}"/>
              </a:ext>
            </a:extLst>
          </p:cNvPr>
          <p:cNvSpPr txBox="1"/>
          <p:nvPr/>
        </p:nvSpPr>
        <p:spPr>
          <a:xfrm>
            <a:off x="16330356" y="3239089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AEDDB2FF-6DDF-32DC-9D5F-A36B2617323F}"/>
              </a:ext>
            </a:extLst>
          </p:cNvPr>
          <p:cNvSpPr txBox="1"/>
          <p:nvPr/>
        </p:nvSpPr>
        <p:spPr>
          <a:xfrm>
            <a:off x="188362" y="243190"/>
            <a:ext cx="6441038" cy="308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ru-RU" sz="2800" b="1" dirty="0">
                <a:solidFill>
                  <a:schemeClr val="bg1">
                    <a:alpha val="66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lang="en-US" sz="2000" b="1" dirty="0">
              <a:solidFill>
                <a:schemeClr val="bg1">
                  <a:alpha val="66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4DD91DA-C06B-9ECE-E7A9-75816BE94544}"/>
              </a:ext>
            </a:extLst>
          </p:cNvPr>
          <p:cNvSpPr/>
          <p:nvPr/>
        </p:nvSpPr>
        <p:spPr>
          <a:xfrm>
            <a:off x="685800" y="1256042"/>
            <a:ext cx="9677400" cy="78498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A5B03533-A835-7F98-2951-8BD27D0C1E5B}"/>
              </a:ext>
            </a:extLst>
          </p:cNvPr>
          <p:cNvSpPr txBox="1"/>
          <p:nvPr/>
        </p:nvSpPr>
        <p:spPr>
          <a:xfrm>
            <a:off x="1295400" y="3009900"/>
            <a:ext cx="8381099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Пригородный район располагает огромным потенциалом для развития </a:t>
            </a:r>
            <a:r>
              <a:rPr lang="ru-RU" sz="24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внутрен</a:t>
            </a: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-него и въездного туризма. Природное и культурно-историческое разнообразие позволяет развивать практически все виды туризма, включая наиболее распространенные по потребительским предпочтения: рекреационный туризм, культурно-познавательный туризм деловой, спортивный, экстремальный, экологический и сельский, лечебно-оздоровительный и т.д. 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	Наиболее привлекательными места-ми для туристов является </a:t>
            </a:r>
            <a:r>
              <a:rPr lang="ru-RU" sz="24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Даргавское</a:t>
            </a: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 сельское поселение, где расположен археологический памятник культуры федерального значения «Городок мертвых», </a:t>
            </a:r>
            <a:r>
              <a:rPr lang="ru-RU" sz="24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Мидаграбинские</a:t>
            </a: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 водопады, лечебные источники, которые на данный момент законсервированы.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	Поддержка развития туризма и продвижение его на мировом туристском рынке положительным образом повлияет  на динамику показателей индустрии. 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332C082-4697-BC7B-7364-F12D851B5346}"/>
              </a:ext>
            </a:extLst>
          </p:cNvPr>
          <p:cNvSpPr txBox="1"/>
          <p:nvPr/>
        </p:nvSpPr>
        <p:spPr>
          <a:xfrm>
            <a:off x="-494378" y="1889296"/>
            <a:ext cx="5638800" cy="134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4800" b="1" spc="-71" dirty="0">
                <a:solidFill>
                  <a:srgbClr val="FFFFFF"/>
                </a:solidFill>
              </a:rPr>
              <a:t>Туризм</a:t>
            </a:r>
          </a:p>
          <a:p>
            <a:pPr algn="ctr">
              <a:lnSpc>
                <a:spcPts val="5379"/>
              </a:lnSpc>
            </a:pP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pic>
        <p:nvPicPr>
          <p:cNvPr id="3" name="Picture 4" descr="https://drivenew.ru/upload/resize_cache/iblock/c8e/944_629_2/c8ebce9a5c8901b33a4faa0e3b4bc121.jpg">
            <a:extLst>
              <a:ext uri="{FF2B5EF4-FFF2-40B4-BE49-F238E27FC236}">
                <a16:creationId xmlns:a16="http://schemas.microsoft.com/office/drawing/2014/main" id="{46A7C604-C142-5D3D-095E-667F54E52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5600" y="2324100"/>
            <a:ext cx="7467600" cy="5423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403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1316890" y="6420736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31910" y="1765972"/>
            <a:ext cx="11674709" cy="3292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06"/>
              </a:lnSpc>
            </a:pPr>
            <a:r>
              <a:rPr lang="ru-RU" sz="12834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Общая</a:t>
            </a:r>
            <a:r>
              <a:rPr lang="ru-RU" sz="12834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ru-RU" sz="12834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характеристика </a:t>
            </a:r>
            <a:endParaRPr lang="en-US" sz="12834" b="1" dirty="0">
              <a:solidFill>
                <a:schemeClr val="bg1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32942" y="7340553"/>
            <a:ext cx="2107696" cy="792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101234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1910" y="8132693"/>
            <a:ext cx="2107697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ru-RU" spc="-36" dirty="0">
                <a:solidFill>
                  <a:srgbClr val="323232"/>
                </a:solidFill>
                <a:latin typeface="Nunito" pitchFamily="2" charset="-52"/>
                <a:ea typeface="Calibri" panose="020F0502020204030204" pitchFamily="34" charset="0"/>
                <a:cs typeface="Calibri" panose="020F0502020204030204" pitchFamily="34" charset="0"/>
                <a:sym typeface="Bricolage Grotesque Light"/>
              </a:rPr>
              <a:t>Общая численность населения</a:t>
            </a:r>
            <a:endParaRPr lang="en-US" spc="-36" dirty="0">
              <a:solidFill>
                <a:srgbClr val="323232"/>
              </a:solidFill>
              <a:latin typeface="Nunito" pitchFamily="2" charset="-52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145240" y="7338261"/>
            <a:ext cx="3527555" cy="791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141826 га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19191" y="8132693"/>
            <a:ext cx="1561738" cy="32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ru-RU" sz="2022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Площадь МО</a:t>
            </a:r>
            <a:endParaRPr lang="en-US" sz="2022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498308" y="7331299"/>
            <a:ext cx="914399" cy="792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31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057205" y="8124582"/>
            <a:ext cx="1709487" cy="675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ru-RU" sz="2022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Населенный пункт</a:t>
            </a:r>
            <a:endParaRPr lang="en-US" sz="2022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1399849" y="6636181"/>
            <a:ext cx="885811" cy="885811"/>
          </a:xfrm>
          <a:custGeom>
            <a:avLst/>
            <a:gdLst/>
            <a:ahLst/>
            <a:cxnLst/>
            <a:rect l="l" t="t" r="r" b="b"/>
            <a:pathLst>
              <a:path w="885811" h="885811">
                <a:moveTo>
                  <a:pt x="0" y="0"/>
                </a:moveTo>
                <a:lnTo>
                  <a:pt x="885811" y="0"/>
                </a:lnTo>
                <a:lnTo>
                  <a:pt x="885811" y="885811"/>
                </a:lnTo>
                <a:lnTo>
                  <a:pt x="0" y="885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4C3074B5-2E08-C3AA-3BD6-6F90BD91C434}"/>
              </a:ext>
            </a:extLst>
          </p:cNvPr>
          <p:cNvSpPr/>
          <p:nvPr/>
        </p:nvSpPr>
        <p:spPr>
          <a:xfrm>
            <a:off x="947044" y="6359464"/>
            <a:ext cx="990600" cy="9829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 descr="Группа со сплошной заливкой">
            <a:extLst>
              <a:ext uri="{FF2B5EF4-FFF2-40B4-BE49-F238E27FC236}">
                <a16:creationId xmlns:a16="http://schemas.microsoft.com/office/drawing/2014/main" id="{742F475E-B0EC-94F6-A261-758A81D7F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215" y="6420736"/>
            <a:ext cx="914400" cy="9144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FCB788D-9469-8DC8-DD18-A20D3ED7B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347" y="6353595"/>
            <a:ext cx="993734" cy="981541"/>
          </a:xfrm>
          <a:prstGeom prst="rect">
            <a:avLst/>
          </a:prstGeom>
        </p:spPr>
      </p:pic>
      <p:pic>
        <p:nvPicPr>
          <p:cNvPr id="44" name="Рисунок 43" descr="Карта с кнопкой контур">
            <a:extLst>
              <a:ext uri="{FF2B5EF4-FFF2-40B4-BE49-F238E27FC236}">
                <a16:creationId xmlns:a16="http://schemas.microsoft.com/office/drawing/2014/main" id="{775AC423-E191-91BA-F00B-61B94DB83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3347" y="6340811"/>
            <a:ext cx="914400" cy="914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CC2A733-4DEA-7B1D-A93E-CBDEABB7D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531" y="6388264"/>
            <a:ext cx="993734" cy="981541"/>
          </a:xfrm>
          <a:prstGeom prst="rect">
            <a:avLst/>
          </a:prstGeom>
        </p:spPr>
      </p:pic>
      <p:pic>
        <p:nvPicPr>
          <p:cNvPr id="50" name="Рисунок 49" descr="Город со сплошной заливкой">
            <a:extLst>
              <a:ext uri="{FF2B5EF4-FFF2-40B4-BE49-F238E27FC236}">
                <a16:creationId xmlns:a16="http://schemas.microsoft.com/office/drawing/2014/main" id="{EC943B8D-431C-F7F6-8E92-2470C6227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54748" y="6375594"/>
            <a:ext cx="914400" cy="914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749F511-FD55-03AE-68C6-318A5CA9E9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7667" y="734159"/>
            <a:ext cx="8009310" cy="8989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8E3B4-0AB2-3F03-11BD-470EDBD629AE}"/>
              </a:ext>
            </a:extLst>
          </p:cNvPr>
          <p:cNvSpPr txBox="1"/>
          <p:nvPr/>
        </p:nvSpPr>
        <p:spPr>
          <a:xfrm>
            <a:off x="76200" y="172274"/>
            <a:ext cx="10373156" cy="40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6000"/>
                </a:scheme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04C8B0-C653-E1B6-2E34-CD5A0878E9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24429" y="6271874"/>
            <a:ext cx="1018120" cy="1018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530038" y="2171701"/>
            <a:ext cx="7089962" cy="5410199"/>
            <a:chOff x="0" y="-38100"/>
            <a:chExt cx="3067736" cy="318813"/>
          </a:xfrm>
        </p:grpSpPr>
        <p:sp>
          <p:nvSpPr>
            <p:cNvPr id="9" name="Freeform 9"/>
            <p:cNvSpPr/>
            <p:nvPr/>
          </p:nvSpPr>
          <p:spPr>
            <a:xfrm>
              <a:off x="0" y="8017"/>
              <a:ext cx="3058316" cy="272696"/>
            </a:xfrm>
            <a:custGeom>
              <a:avLst/>
              <a:gdLst/>
              <a:ahLst/>
              <a:cxnLst/>
              <a:rect l="l" t="t" r="r" b="b"/>
              <a:pathLst>
                <a:path w="3067736" h="279079">
                  <a:moveTo>
                    <a:pt x="53838" y="0"/>
                  </a:moveTo>
                  <a:lnTo>
                    <a:pt x="3013898" y="0"/>
                  </a:lnTo>
                  <a:cubicBezTo>
                    <a:pt x="3028176" y="0"/>
                    <a:pt x="3041870" y="5672"/>
                    <a:pt x="3051967" y="15769"/>
                  </a:cubicBezTo>
                  <a:cubicBezTo>
                    <a:pt x="3062063" y="25865"/>
                    <a:pt x="3067736" y="39559"/>
                    <a:pt x="3067736" y="53838"/>
                  </a:cubicBezTo>
                  <a:lnTo>
                    <a:pt x="3067736" y="225241"/>
                  </a:lnTo>
                  <a:cubicBezTo>
                    <a:pt x="3067736" y="239520"/>
                    <a:pt x="3062063" y="253213"/>
                    <a:pt x="3051967" y="263310"/>
                  </a:cubicBezTo>
                  <a:cubicBezTo>
                    <a:pt x="3041870" y="273407"/>
                    <a:pt x="3028176" y="279079"/>
                    <a:pt x="3013898" y="279079"/>
                  </a:cubicBezTo>
                  <a:lnTo>
                    <a:pt x="53838" y="279079"/>
                  </a:lnTo>
                  <a:cubicBezTo>
                    <a:pt x="39559" y="279079"/>
                    <a:pt x="25865" y="273407"/>
                    <a:pt x="15769" y="263310"/>
                  </a:cubicBezTo>
                  <a:cubicBezTo>
                    <a:pt x="5672" y="253213"/>
                    <a:pt x="0" y="239520"/>
                    <a:pt x="0" y="225241"/>
                  </a:cubicBezTo>
                  <a:lnTo>
                    <a:pt x="0" y="53838"/>
                  </a:lnTo>
                  <a:cubicBezTo>
                    <a:pt x="0" y="39559"/>
                    <a:pt x="5672" y="25865"/>
                    <a:pt x="15769" y="15769"/>
                  </a:cubicBezTo>
                  <a:cubicBezTo>
                    <a:pt x="25865" y="5672"/>
                    <a:pt x="39559" y="0"/>
                    <a:pt x="538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ru-RU" sz="200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67736" cy="31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5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0250" y="1266209"/>
            <a:ext cx="985409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4"/>
              </a:lnSpc>
            </a:pPr>
            <a:r>
              <a:rPr lang="ru-RU" sz="6986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Площадь района</a:t>
            </a:r>
            <a:endParaRPr lang="en-US" sz="6986" b="1" dirty="0">
              <a:solidFill>
                <a:schemeClr val="bg1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E4719-5A0A-1628-20CE-1396CFD39B10}"/>
              </a:ext>
            </a:extLst>
          </p:cNvPr>
          <p:cNvSpPr txBox="1"/>
          <p:nvPr/>
        </p:nvSpPr>
        <p:spPr>
          <a:xfrm>
            <a:off x="76200" y="178934"/>
            <a:ext cx="9144000" cy="3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  <a:alpha val="66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портал РСО-Алания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6000"/>
                </a:prst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27DE0-9D7B-8E36-AF49-B589FB8C30A4}"/>
              </a:ext>
            </a:extLst>
          </p:cNvPr>
          <p:cNvSpPr txBox="1"/>
          <p:nvPr/>
        </p:nvSpPr>
        <p:spPr>
          <a:xfrm>
            <a:off x="590888" y="3383506"/>
            <a:ext cx="6114712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Сельскохозяйственные производители района специализируются: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-в области растениеводства – на производстве зерновых культур, картофеля, овощей, сои, спаржи, садоводстве;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-в области животноводства – на производстве и выращивании мяса, молока, яиц, товарной рыбы, шерсти, реализации племенного молодняка КРС, овец, птицы и племенного яйца.</a:t>
            </a:r>
          </a:p>
          <a:p>
            <a:endParaRPr lang="ru-RU" sz="23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0DAC7C1-48DA-9370-9DE5-DD22A4C35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622722"/>
              </p:ext>
            </p:extLst>
          </p:nvPr>
        </p:nvGraphicFramePr>
        <p:xfrm>
          <a:off x="9677400" y="2480015"/>
          <a:ext cx="8987031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96943" y="-163323"/>
            <a:ext cx="12290006" cy="14287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МАЛОЕ ПРЕДПРИНИМАТЕЛЬСТВО</a:t>
            </a: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2816635" y="-265377"/>
            <a:ext cx="12777107" cy="1473346"/>
          </a:xfrm>
          <a:prstGeom prst="rect">
            <a:avLst/>
          </a:prstGeom>
        </p:spPr>
        <p:txBody>
          <a:bodyPr vert="horz" lIns="135200" tIns="67600" rIns="135200" bIns="6760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1306312">
              <a:spcBef>
                <a:spcPct val="0"/>
              </a:spcBef>
              <a:defRPr/>
            </a:pPr>
            <a:endParaRPr lang="ru-RU" sz="4572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2526" y="1979817"/>
            <a:ext cx="6429420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71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27615"/>
              </p:ext>
            </p:extLst>
          </p:nvPr>
        </p:nvGraphicFramePr>
        <p:xfrm>
          <a:off x="1066800" y="1163383"/>
          <a:ext cx="15773401" cy="879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733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ОКВЭД</a:t>
                      </a:r>
                    </a:p>
                  </a:txBody>
                  <a:tcPr marL="97971" marR="97971" marT="0" marB="0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Количество субъектов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малого и среднего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предпринимательства, ед.</a:t>
                      </a:r>
                    </a:p>
                  </a:txBody>
                  <a:tcPr marL="130629" marR="130629" marT="65314" marB="6531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Юридические лица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Индивидуальные предприниматели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Итого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ВСЕГО: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в том числе: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360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1194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1554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Сельское хозяйство, лесное хозяйство, охота, рыболовство и рыбоводство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94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116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210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Добыча полезных ископаемых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2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5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Обрабатывающие производства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57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71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128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4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5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9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47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96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143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Торговля оптовая и розничная; ремонт автотранспортных средств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87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555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642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Транспортировка и хранение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14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147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161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Деятельность гостиниц и предприятий общественного питания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8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39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47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Деятельность в области информации и связи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20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23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Деятельность по операциям с недвижимым имуществом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5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31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36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Деятельность профессиональная, научная и техническая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11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31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42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Деятельность административная и сопутствующие дополнительные услуги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7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22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29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Образование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2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8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Прочие</a:t>
                      </a:r>
                    </a:p>
                  </a:txBody>
                  <a:tcPr marL="97971" marR="979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19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57</a:t>
                      </a:r>
                    </a:p>
                  </a:txBody>
                  <a:tcPr marL="130629" marR="130629" marT="65314" marB="65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76</a:t>
                      </a:r>
                    </a:p>
                  </a:txBody>
                  <a:tcPr marL="130629" marR="130629" marT="65314" marB="65314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8689" y="0"/>
            <a:ext cx="12777107" cy="116338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572" dirty="0">
                <a:solidFill>
                  <a:srgbClr val="002060"/>
                </a:solidFill>
              </a:rPr>
            </a:br>
            <a:endParaRPr lang="ru-RU" sz="2857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8262" y="7796911"/>
            <a:ext cx="1036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069" y="142840"/>
            <a:ext cx="11225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ТОРГОВЛЯ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08417" y="2490089"/>
            <a:ext cx="2551357" cy="17349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653 ЕД.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ОБЪЕКТОВ ТОРГОВЛИ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63883" y="2490089"/>
            <a:ext cx="2449303" cy="17349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54 ЕД.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ОБЪЕКТОВ ОБЩЕСТВЕННОГО ПИТАНИЯ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919347" y="2490089"/>
            <a:ext cx="2347249" cy="17349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33 ЕД.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СТОЛОВЫЕ И БУФЕТЫ В ШКОЛАХ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6083506" y="1978683"/>
            <a:ext cx="816434" cy="2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8634862" y="1994506"/>
            <a:ext cx="816434" cy="2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3328040" y="1978683"/>
            <a:ext cx="816434" cy="2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10674814" y="2490089"/>
            <a:ext cx="2347249" cy="17349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21 ЕД.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МАЛОЕ ПРЕДПРИНИМАТЕЛЬСТВО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3430280" y="2490089"/>
            <a:ext cx="2347249" cy="17349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101 ЕД.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ОБЪЕКТОВ БЫТОВОГО ОБСЛУЖИВАНИЯ НАСЕЛЕНИЯ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11390329" y="1978683"/>
            <a:ext cx="816434" cy="2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14145794" y="1978683"/>
            <a:ext cx="816434" cy="2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1694036" y="7286639"/>
            <a:ext cx="3980117" cy="9184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101234 чел.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Численность населения 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796751" y="7286640"/>
            <a:ext cx="4490389" cy="9184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59061 чел.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Трудоспособное население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1593303" y="7286640"/>
            <a:ext cx="4490389" cy="9184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279 чел.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Количество официально зарегистрированных безработных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643010" y="8643274"/>
            <a:ext cx="3980117" cy="11225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53156" algn="ctr"/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3669 чел.</a:t>
            </a:r>
          </a:p>
          <a:p>
            <a:pPr indent="-653156" algn="ctr"/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Занято малым и средним предпринимательством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96750" y="8643275"/>
            <a:ext cx="4490389" cy="11225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53156" algn="ctr"/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787 чел.</a:t>
            </a:r>
          </a:p>
          <a:p>
            <a:pPr indent="-653156" algn="ctr"/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Занято в сельскохозяйственном производстве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1593303" y="8516735"/>
            <a:ext cx="4490389" cy="15035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2882 чел. </a:t>
            </a:r>
            <a:b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занято в промышленности, строительстве транспорте, торговле, общественном питании, бытовых услуг, и прочие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BB5727E-93D1-2A30-591F-791E9F891A58}"/>
              </a:ext>
            </a:extLst>
          </p:cNvPr>
          <p:cNvSpPr/>
          <p:nvPr/>
        </p:nvSpPr>
        <p:spPr>
          <a:xfrm>
            <a:off x="2951346" y="1077174"/>
            <a:ext cx="12421097" cy="6253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 районе функционирует 744 объектов потребительского рынка, в том числе: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5B5EC1A-CA4C-EA02-76C8-B6BF1A05F186}"/>
              </a:ext>
            </a:extLst>
          </p:cNvPr>
          <p:cNvSpPr/>
          <p:nvPr/>
        </p:nvSpPr>
        <p:spPr>
          <a:xfrm>
            <a:off x="3035505" y="4560007"/>
            <a:ext cx="12421097" cy="14938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Важную роль в сфере торговли района играет система потребкооперации, представленная в районе Пригородным и Владикавказским РАЙПО.</a:t>
            </a:r>
          </a:p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 сегодня, потребкооперация является практически единственным источником продовольственного обеспечения населения труднодоступных горных населённых пунктов</a:t>
            </a:r>
          </a:p>
          <a:p>
            <a:pPr algn="ctr">
              <a:lnSpc>
                <a:spcPts val="1929"/>
              </a:lnSpc>
              <a:spcBef>
                <a:spcPct val="0"/>
              </a:spcBef>
            </a:pP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464D250-B563-BFF4-7C9D-8D2D119C5F85}"/>
              </a:ext>
            </a:extLst>
          </p:cNvPr>
          <p:cNvSpPr/>
          <p:nvPr/>
        </p:nvSpPr>
        <p:spPr>
          <a:xfrm>
            <a:off x="1828800" y="6347055"/>
            <a:ext cx="14554200" cy="735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ru-RU" sz="2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ЗАНЯТОСТЬ И ДОХОДЫ НАСЕЛЕНИЯ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5052148" y="7357566"/>
            <a:ext cx="294546" cy="322709"/>
          </a:xfrm>
          <a:custGeom>
            <a:avLst/>
            <a:gdLst/>
            <a:ahLst/>
            <a:cxnLst/>
            <a:rect l="l" t="t" r="r" b="b"/>
            <a:pathLst>
              <a:path w="294546" h="322709">
                <a:moveTo>
                  <a:pt x="0" y="0"/>
                </a:moveTo>
                <a:lnTo>
                  <a:pt x="294546" y="0"/>
                </a:lnTo>
                <a:lnTo>
                  <a:pt x="294546" y="322709"/>
                </a:lnTo>
                <a:lnTo>
                  <a:pt x="0" y="322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1" name="TextBox 21"/>
          <p:cNvSpPr txBox="1"/>
          <p:nvPr/>
        </p:nvSpPr>
        <p:spPr>
          <a:xfrm>
            <a:off x="711704" y="7976541"/>
            <a:ext cx="3221020" cy="67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8"/>
              </a:lnSpc>
            </a:pPr>
            <a:endParaRPr lang="en-US" sz="3920" b="1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497926" y="4038814"/>
            <a:ext cx="162916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7 :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1704" y="7471296"/>
            <a:ext cx="3344294" cy="38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5"/>
              </a:lnSpc>
            </a:pPr>
            <a:endParaRPr lang="en-US" sz="2310" dirty="0">
              <a:solidFill>
                <a:srgbClr val="32323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859549" y="3878912"/>
            <a:ext cx="905923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Ratio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0250" y="800572"/>
            <a:ext cx="74068" cy="783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55"/>
              </a:lnSpc>
            </a:pPr>
            <a:endParaRPr/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87655E3B-1247-5509-E950-957F28F6E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97051"/>
              </p:ext>
            </p:extLst>
          </p:nvPr>
        </p:nvGraphicFramePr>
        <p:xfrm>
          <a:off x="609600" y="1693103"/>
          <a:ext cx="16694213" cy="778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559">
                  <a:extLst>
                    <a:ext uri="{9D8B030D-6E8A-4147-A177-3AD203B41FA5}">
                      <a16:colId xmlns:a16="http://schemas.microsoft.com/office/drawing/2014/main" val="89269715"/>
                    </a:ext>
                  </a:extLst>
                </a:gridCol>
                <a:gridCol w="5488327">
                  <a:extLst>
                    <a:ext uri="{9D8B030D-6E8A-4147-A177-3AD203B41FA5}">
                      <a16:colId xmlns:a16="http://schemas.microsoft.com/office/drawing/2014/main" val="3520458502"/>
                    </a:ext>
                  </a:extLst>
                </a:gridCol>
                <a:gridCol w="5488327">
                  <a:extLst>
                    <a:ext uri="{9D8B030D-6E8A-4147-A177-3AD203B41FA5}">
                      <a16:colId xmlns:a16="http://schemas.microsoft.com/office/drawing/2014/main" val="526813412"/>
                    </a:ext>
                  </a:extLst>
                </a:gridCol>
              </a:tblGrid>
              <a:tr h="1828710">
                <a:tc>
                  <a:txBody>
                    <a:bodyPr/>
                    <a:lstStyle/>
                    <a:p>
                      <a:r>
                        <a:rPr lang="ru-RU" sz="3200" dirty="0"/>
                        <a:t>Название проекта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Инициатор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инвестиций, млн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algn="l" defTabSz="914400" rtl="0" eaLnBrk="1" latinLnBrk="0" hangingPunct="1"/>
                      <a:endParaRPr lang="ru-RU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203216"/>
                  </a:ext>
                </a:extLst>
              </a:tr>
              <a:tr h="532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Строительство тепличного комплекса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«ТК Алания»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18141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59502"/>
                  </a:ext>
                </a:extLst>
              </a:tr>
              <a:tr h="573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Создание туристско-рекреационного комплекса «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Кахтисар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»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«Алания парк»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14711"/>
                  </a:ext>
                </a:extLst>
              </a:tr>
              <a:tr h="573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2-й очереди тепличного комплекса (1,8 га)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«Влад групп»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687,5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36731"/>
                  </a:ext>
                </a:extLst>
              </a:tr>
              <a:tr h="1064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Создание инновационного хозяйства по выращиванию спаржи, артишока и других нишевых овощных культур	ООО «Долина спаржи»	500	Пригородный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«Долина спаржи»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11799"/>
                  </a:ext>
                </a:extLst>
              </a:tr>
              <a:tr h="818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многофункционального 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гостинично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-развлекательного  комплекса от ГК  «Деликат»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ИП Битаров Аслан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Аликович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170169"/>
                  </a:ext>
                </a:extLst>
              </a:tr>
              <a:tr h="818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Система обращения с твердыми коммунальными отходами «Экологический Регион Алания»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«ЭРА»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56452"/>
                  </a:ext>
                </a:extLst>
              </a:tr>
              <a:tr h="822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гостиничного комплекса, расположенного по адресу: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ул.Тагаурская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с.Даргавс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, Пригородный район, РСО-Алания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"Ла Валли"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621,4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771922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E923822-ED49-7F7B-5960-7D00388624D2}"/>
              </a:ext>
            </a:extLst>
          </p:cNvPr>
          <p:cNvSpPr txBox="1"/>
          <p:nvPr/>
        </p:nvSpPr>
        <p:spPr>
          <a:xfrm>
            <a:off x="576470" y="463414"/>
            <a:ext cx="1478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</a:rPr>
              <a:t>Информация о инвестиционных проектах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D8767B8-B923-F663-7BF0-6E84E14E2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0652" y="9780365"/>
            <a:ext cx="4747348" cy="506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11704" y="7976541"/>
            <a:ext cx="3221020" cy="67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8"/>
              </a:lnSpc>
            </a:pPr>
            <a:endParaRPr lang="en-US" sz="3920" b="1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497926" y="4038814"/>
            <a:ext cx="162916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7 :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1704" y="7471296"/>
            <a:ext cx="3344294" cy="38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5"/>
              </a:lnSpc>
            </a:pPr>
            <a:endParaRPr lang="en-US" sz="2310" dirty="0">
              <a:solidFill>
                <a:srgbClr val="32323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859549" y="3878912"/>
            <a:ext cx="905923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Ratio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0250" y="800572"/>
            <a:ext cx="74068" cy="783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55"/>
              </a:lnSpc>
            </a:pPr>
            <a:endParaRPr/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87655E3B-1247-5509-E950-957F28F6E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56376"/>
              </p:ext>
            </p:extLst>
          </p:nvPr>
        </p:nvGraphicFramePr>
        <p:xfrm>
          <a:off x="609600" y="1693103"/>
          <a:ext cx="16966695" cy="538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881">
                  <a:extLst>
                    <a:ext uri="{9D8B030D-6E8A-4147-A177-3AD203B41FA5}">
                      <a16:colId xmlns:a16="http://schemas.microsoft.com/office/drawing/2014/main" val="89269715"/>
                    </a:ext>
                  </a:extLst>
                </a:gridCol>
                <a:gridCol w="5577907">
                  <a:extLst>
                    <a:ext uri="{9D8B030D-6E8A-4147-A177-3AD203B41FA5}">
                      <a16:colId xmlns:a16="http://schemas.microsoft.com/office/drawing/2014/main" val="3520458502"/>
                    </a:ext>
                  </a:extLst>
                </a:gridCol>
                <a:gridCol w="5577907">
                  <a:extLst>
                    <a:ext uri="{9D8B030D-6E8A-4147-A177-3AD203B41FA5}">
                      <a16:colId xmlns:a16="http://schemas.microsoft.com/office/drawing/2014/main" val="526813412"/>
                    </a:ext>
                  </a:extLst>
                </a:gridCol>
              </a:tblGrid>
              <a:tr h="3172250">
                <a:tc>
                  <a:txBody>
                    <a:bodyPr/>
                    <a:lstStyle/>
                    <a:p>
                      <a:r>
                        <a:rPr lang="ru-RU" sz="3200" dirty="0"/>
                        <a:t>Название проекта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Инициатор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инвестиций, млн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algn="l" defTabSz="914400" rtl="0" eaLnBrk="1" latinLnBrk="0" hangingPunct="1"/>
                      <a:endParaRPr lang="ru-RU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203216"/>
                  </a:ext>
                </a:extLst>
              </a:tr>
              <a:tr h="1192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Строительство туристического комплекса в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с.Кобань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Пригородного района РСО-Алания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«Город нартов»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1991,4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59502"/>
                  </a:ext>
                </a:extLst>
              </a:tr>
              <a:tr h="1020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распределительного центра на территории Республики Северная Осетия-Алания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«ВБ Владикавказ»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14711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E923822-ED49-7F7B-5960-7D00388624D2}"/>
              </a:ext>
            </a:extLst>
          </p:cNvPr>
          <p:cNvSpPr txBox="1"/>
          <p:nvPr/>
        </p:nvSpPr>
        <p:spPr>
          <a:xfrm>
            <a:off x="576470" y="463414"/>
            <a:ext cx="1478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</a:rPr>
              <a:t>Информация о инвестиционных проектах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D8767B8-B923-F663-7BF0-6E84E14E2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571" y="9504593"/>
            <a:ext cx="7331429" cy="7824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08418" y="449003"/>
            <a:ext cx="12777107" cy="9592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СВОБОДНЫЕ ИНВЕСТИЦИОННЫЕ ПЛОЩАДКИ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2510471" y="2183926"/>
            <a:ext cx="3571900" cy="22451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ООО «</a:t>
            </a:r>
            <a:r>
              <a:rPr lang="ru-RU" sz="2000" b="1" dirty="0" err="1">
                <a:solidFill>
                  <a:schemeClr val="bg1"/>
                </a:solidFill>
              </a:rPr>
              <a:t>МаЮр</a:t>
            </a:r>
            <a:r>
              <a:rPr lang="ru-RU" sz="2000" b="1" dirty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(Консервный завод «</a:t>
            </a:r>
            <a:r>
              <a:rPr lang="ru-RU" sz="2000" b="1" dirty="0" err="1">
                <a:solidFill>
                  <a:schemeClr val="bg1"/>
                </a:solidFill>
              </a:rPr>
              <a:t>Карцинский</a:t>
            </a:r>
            <a:r>
              <a:rPr lang="ru-RU" sz="2000" b="1" dirty="0">
                <a:solidFill>
                  <a:schemeClr val="bg1"/>
                </a:solidFill>
              </a:rPr>
              <a:t>»)</a:t>
            </a:r>
          </a:p>
        </p:txBody>
      </p:sp>
      <p:sp>
        <p:nvSpPr>
          <p:cNvPr id="24" name="Овал 23"/>
          <p:cNvSpPr/>
          <p:nvPr/>
        </p:nvSpPr>
        <p:spPr>
          <a:xfrm>
            <a:off x="7307023" y="3204469"/>
            <a:ext cx="3571900" cy="22451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Консервный завод «</a:t>
            </a:r>
            <a:r>
              <a:rPr lang="ru-RU" sz="2000" b="1" dirty="0" err="1">
                <a:solidFill>
                  <a:schemeClr val="bg1"/>
                </a:solidFill>
              </a:rPr>
              <a:t>Черменский</a:t>
            </a:r>
            <a:r>
              <a:rPr lang="ru-RU" sz="2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25" name="Овал 24"/>
          <p:cNvSpPr/>
          <p:nvPr/>
        </p:nvSpPr>
        <p:spPr>
          <a:xfrm>
            <a:off x="12205629" y="2592143"/>
            <a:ext cx="3571900" cy="22451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ООО «Октябрьская мебельная фабрика»</a:t>
            </a: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 rot="10800000" flipV="1">
            <a:off x="6184426" y="1673654"/>
            <a:ext cx="1939031" cy="1122597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8379727" y="2335873"/>
            <a:ext cx="1326706" cy="2269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>
            <a:off x="9756326" y="1673654"/>
            <a:ext cx="2755466" cy="1122597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714580" y="6061989"/>
            <a:ext cx="3571900" cy="22451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ООО «Эдельвейс»</a:t>
            </a:r>
          </a:p>
        </p:txBody>
      </p:sp>
      <p:sp>
        <p:nvSpPr>
          <p:cNvPr id="43" name="Овал 42"/>
          <p:cNvSpPr/>
          <p:nvPr/>
        </p:nvSpPr>
        <p:spPr>
          <a:xfrm>
            <a:off x="7307023" y="7490748"/>
            <a:ext cx="3571900" cy="23472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Фабрика пищевых продуктов «Октябрьская»</a:t>
            </a:r>
          </a:p>
        </p:txBody>
      </p:sp>
      <p:sp>
        <p:nvSpPr>
          <p:cNvPr id="44" name="Овал 43"/>
          <p:cNvSpPr/>
          <p:nvPr/>
        </p:nvSpPr>
        <p:spPr>
          <a:xfrm>
            <a:off x="12205629" y="6164043"/>
            <a:ext cx="3571900" cy="22451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ООО «АПК» станица Архонская»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4857720" y="2388034"/>
            <a:ext cx="4184226" cy="2755466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9603244" y="1826736"/>
            <a:ext cx="4184226" cy="4082171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8480647" y="6317124"/>
            <a:ext cx="1326706" cy="2269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1319877" y="2676209"/>
            <a:ext cx="588433" cy="58843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1568" y="0"/>
                  </a:moveTo>
                  <a:lnTo>
                    <a:pt x="681232" y="0"/>
                  </a:lnTo>
                  <a:cubicBezTo>
                    <a:pt x="716126" y="0"/>
                    <a:pt x="749591" y="13862"/>
                    <a:pt x="774265" y="38535"/>
                  </a:cubicBezTo>
                  <a:cubicBezTo>
                    <a:pt x="798938" y="63209"/>
                    <a:pt x="812800" y="96674"/>
                    <a:pt x="812800" y="131568"/>
                  </a:cubicBezTo>
                  <a:lnTo>
                    <a:pt x="812800" y="681232"/>
                  </a:lnTo>
                  <a:cubicBezTo>
                    <a:pt x="812800" y="716126"/>
                    <a:pt x="798938" y="749591"/>
                    <a:pt x="774265" y="774265"/>
                  </a:cubicBezTo>
                  <a:cubicBezTo>
                    <a:pt x="749591" y="798938"/>
                    <a:pt x="716126" y="812800"/>
                    <a:pt x="681232" y="812800"/>
                  </a:cubicBezTo>
                  <a:lnTo>
                    <a:pt x="131568" y="812800"/>
                  </a:lnTo>
                  <a:cubicBezTo>
                    <a:pt x="96674" y="812800"/>
                    <a:pt x="63209" y="798938"/>
                    <a:pt x="38535" y="774265"/>
                  </a:cubicBezTo>
                  <a:cubicBezTo>
                    <a:pt x="13862" y="749591"/>
                    <a:pt x="0" y="716126"/>
                    <a:pt x="0" y="681232"/>
                  </a:cubicBezTo>
                  <a:lnTo>
                    <a:pt x="0" y="131568"/>
                  </a:lnTo>
                  <a:cubicBezTo>
                    <a:pt x="0" y="96674"/>
                    <a:pt x="13862" y="63209"/>
                    <a:pt x="38535" y="38535"/>
                  </a:cubicBezTo>
                  <a:cubicBezTo>
                    <a:pt x="63209" y="13862"/>
                    <a:pt x="96674" y="0"/>
                    <a:pt x="131568" y="0"/>
                  </a:cubicBezTo>
                  <a:close/>
                </a:path>
              </a:pathLst>
            </a:custGeom>
            <a:solidFill>
              <a:srgbClr val="FFFFFF">
                <a:alpha val="13725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6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1456303" y="2812634"/>
            <a:ext cx="315582" cy="315582"/>
          </a:xfrm>
          <a:custGeom>
            <a:avLst/>
            <a:gdLst/>
            <a:ahLst/>
            <a:cxnLst/>
            <a:rect l="l" t="t" r="r" b="b"/>
            <a:pathLst>
              <a:path w="315582" h="315582">
                <a:moveTo>
                  <a:pt x="0" y="0"/>
                </a:moveTo>
                <a:lnTo>
                  <a:pt x="315582" y="0"/>
                </a:lnTo>
                <a:lnTo>
                  <a:pt x="315582" y="315582"/>
                </a:lnTo>
                <a:lnTo>
                  <a:pt x="0" y="315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48535" y="336435"/>
            <a:ext cx="21278065" cy="1486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7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Социальная</a:t>
            </a:r>
            <a:r>
              <a:rPr kumimoji="0" lang="ru-RU" sz="13000" b="1" i="0" u="none" strike="noStrike" kern="120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инфраструктура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319877" y="3897993"/>
            <a:ext cx="2015333" cy="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1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Company Name: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19877" y="4253034"/>
            <a:ext cx="1086441" cy="22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Borcelle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19877" y="4728382"/>
            <a:ext cx="2447417" cy="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1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19877" y="6106821"/>
            <a:ext cx="2430023" cy="89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Technology services: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Internet of Things,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Artificial Intelligence,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&amp; Blockchain.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325298" y="5751780"/>
            <a:ext cx="2053320" cy="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1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Share Listing:</a:t>
            </a:r>
          </a:p>
        </p:txBody>
      </p:sp>
      <p:sp>
        <p:nvSpPr>
          <p:cNvPr id="24" name="TextBox 24"/>
          <p:cNvSpPr txBox="1"/>
          <p:nvPr/>
        </p:nvSpPr>
        <p:spPr>
          <a:xfrm flipH="1">
            <a:off x="10727086" y="5681139"/>
            <a:ext cx="1966852" cy="910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The Company’s stock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has been listed on the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Stock Exchange since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April 24, 1995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319877" y="7551756"/>
            <a:ext cx="2273561" cy="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1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Authorized Capital: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19877" y="7906797"/>
            <a:ext cx="2748120" cy="89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4 Million Usd consisting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of 60,000,000,000 shares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with nominal value of 1 Usd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per share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325298" y="7551756"/>
            <a:ext cx="2172881" cy="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1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Paid-Up Capital: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25298" y="7906797"/>
            <a:ext cx="2707659" cy="89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3 Million Usd consisting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of 40,483,553,140 shares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with nominal value of 0,51</a:t>
            </a:r>
          </a:p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"/>
                <a:ea typeface="Bricolage Grotesque"/>
                <a:cs typeface="Bricolage Grotesque"/>
                <a:sym typeface="Bricolage Grotesque"/>
              </a:rPr>
              <a:t>Usd per share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330356" y="3239089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88362" y="243190"/>
            <a:ext cx="4307438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6000"/>
                </a:prst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B75F62D-81CB-8384-2C58-C0A4B22684CE}"/>
              </a:ext>
            </a:extLst>
          </p:cNvPr>
          <p:cNvSpPr/>
          <p:nvPr/>
        </p:nvSpPr>
        <p:spPr>
          <a:xfrm>
            <a:off x="1144790" y="1881760"/>
            <a:ext cx="3657600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62D8634-D9CD-D8F8-1488-14E89E57AFC7}"/>
              </a:ext>
            </a:extLst>
          </p:cNvPr>
          <p:cNvSpPr/>
          <p:nvPr/>
        </p:nvSpPr>
        <p:spPr>
          <a:xfrm>
            <a:off x="5500756" y="1916305"/>
            <a:ext cx="3657600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25882" y="3840436"/>
            <a:ext cx="340356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28 детских садов</a:t>
            </a: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30 школ</a:t>
            </a: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1 санаторная школа-интернат</a:t>
            </a: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1 учреждение начального профессионального образования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</p:txBody>
      </p:sp>
      <p:pic>
        <p:nvPicPr>
          <p:cNvPr id="11" name="Рисунок 10" descr="Квадратная академическая шапочка контур">
            <a:extLst>
              <a:ext uri="{FF2B5EF4-FFF2-40B4-BE49-F238E27FC236}">
                <a16:creationId xmlns:a16="http://schemas.microsoft.com/office/drawing/2014/main" id="{FFB67319-6F79-E41B-1F47-2AB128317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5685" y="1086199"/>
            <a:ext cx="2447417" cy="274209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20086" y="2631787"/>
            <a:ext cx="3100957" cy="656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84" b="1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Образование</a:t>
            </a:r>
            <a:endParaRPr kumimoji="0" lang="en-US" sz="3984" b="1" i="0" u="none" strike="noStrike" kern="1200" cap="none" spc="-7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grpSp>
        <p:nvGrpSpPr>
          <p:cNvPr id="13" name="Google Shape;5471;p62">
            <a:extLst>
              <a:ext uri="{FF2B5EF4-FFF2-40B4-BE49-F238E27FC236}">
                <a16:creationId xmlns:a16="http://schemas.microsoft.com/office/drawing/2014/main" id="{FB91BEE3-0713-B5F0-0E73-EB01270164DB}"/>
              </a:ext>
            </a:extLst>
          </p:cNvPr>
          <p:cNvGrpSpPr/>
          <p:nvPr/>
        </p:nvGrpSpPr>
        <p:grpSpPr>
          <a:xfrm>
            <a:off x="8534335" y="1697093"/>
            <a:ext cx="1541293" cy="1770008"/>
            <a:chOff x="-27691025" y="3175300"/>
            <a:chExt cx="251275" cy="295375"/>
          </a:xfrm>
          <a:solidFill>
            <a:schemeClr val="accent1">
              <a:lumMod val="75000"/>
            </a:schemeClr>
          </a:solidFill>
        </p:grpSpPr>
        <p:sp>
          <p:nvSpPr>
            <p:cNvPr id="29" name="Google Shape;5472;p62">
              <a:extLst>
                <a:ext uri="{FF2B5EF4-FFF2-40B4-BE49-F238E27FC236}">
                  <a16:creationId xmlns:a16="http://schemas.microsoft.com/office/drawing/2014/main" id="{2230AEEF-C67B-FAA8-6AE8-85498BEC127E}"/>
                </a:ext>
              </a:extLst>
            </p:cNvPr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Google Shape;5473;p62">
              <a:extLst>
                <a:ext uri="{FF2B5EF4-FFF2-40B4-BE49-F238E27FC236}">
                  <a16:creationId xmlns:a16="http://schemas.microsoft.com/office/drawing/2014/main" id="{E7E7AB51-24C6-CA99-92F7-FEA5E443FDF7}"/>
                </a:ext>
              </a:extLst>
            </p:cNvPr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Google Shape;5474;p62">
              <a:extLst>
                <a:ext uri="{FF2B5EF4-FFF2-40B4-BE49-F238E27FC236}">
                  <a16:creationId xmlns:a16="http://schemas.microsoft.com/office/drawing/2014/main" id="{0ECFE51E-9971-A8BE-EB3F-7286D8AD6EA9}"/>
                </a:ext>
              </a:extLst>
            </p:cNvPr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Google Shape;5475;p62">
              <a:extLst>
                <a:ext uri="{FF2B5EF4-FFF2-40B4-BE49-F238E27FC236}">
                  <a16:creationId xmlns:a16="http://schemas.microsoft.com/office/drawing/2014/main" id="{AD29724A-0DD1-819C-FF4D-B64D81643D3A}"/>
                </a:ext>
              </a:extLst>
            </p:cNvPr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6">
            <a:extLst>
              <a:ext uri="{FF2B5EF4-FFF2-40B4-BE49-F238E27FC236}">
                <a16:creationId xmlns:a16="http://schemas.microsoft.com/office/drawing/2014/main" id="{B2D6E5B1-7407-2881-5FBA-35739CE8D7DA}"/>
              </a:ext>
            </a:extLst>
          </p:cNvPr>
          <p:cNvSpPr txBox="1"/>
          <p:nvPr/>
        </p:nvSpPr>
        <p:spPr>
          <a:xfrm>
            <a:off x="5603011" y="2646587"/>
            <a:ext cx="3748870" cy="656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84" b="1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Здравохранение</a:t>
            </a:r>
            <a:endParaRPr kumimoji="0" lang="en-US" sz="3984" b="1" i="0" u="none" strike="noStrike" kern="1200" cap="none" spc="-7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662DD483-0B73-60CE-6EEE-65C39B34D4DD}"/>
              </a:ext>
            </a:extLst>
          </p:cNvPr>
          <p:cNvSpPr/>
          <p:nvPr/>
        </p:nvSpPr>
        <p:spPr>
          <a:xfrm>
            <a:off x="10012589" y="1894338"/>
            <a:ext cx="3657600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CD3ADAF-6C30-A538-4759-BF918E54C8B0}"/>
              </a:ext>
            </a:extLst>
          </p:cNvPr>
          <p:cNvSpPr/>
          <p:nvPr/>
        </p:nvSpPr>
        <p:spPr>
          <a:xfrm>
            <a:off x="14275834" y="1881760"/>
            <a:ext cx="3657600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30BA1561-B2D6-85FA-7942-2E1A98875085}"/>
              </a:ext>
            </a:extLst>
          </p:cNvPr>
          <p:cNvSpPr txBox="1"/>
          <p:nvPr/>
        </p:nvSpPr>
        <p:spPr>
          <a:xfrm>
            <a:off x="10174585" y="2571140"/>
            <a:ext cx="1753195" cy="678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84" b="1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Спорт</a:t>
            </a:r>
            <a:endParaRPr kumimoji="0" lang="en-US" sz="3984" b="1" i="0" u="none" strike="noStrike" kern="1200" cap="none" spc="-7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96830D72-A67B-80CA-76D1-BFB1D8529BCE}"/>
              </a:ext>
            </a:extLst>
          </p:cNvPr>
          <p:cNvSpPr txBox="1"/>
          <p:nvPr/>
        </p:nvSpPr>
        <p:spPr>
          <a:xfrm>
            <a:off x="14432398" y="2486905"/>
            <a:ext cx="3556508" cy="1349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84" b="1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Культура и искусство</a:t>
            </a:r>
            <a:endParaRPr kumimoji="0" lang="en-US" sz="3984" b="1" i="0" u="none" strike="noStrike" kern="1200" cap="none" spc="-7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pic>
        <p:nvPicPr>
          <p:cNvPr id="43" name="Рисунок 42" descr="Волейбол со сплошной заливкой">
            <a:extLst>
              <a:ext uri="{FF2B5EF4-FFF2-40B4-BE49-F238E27FC236}">
                <a16:creationId xmlns:a16="http://schemas.microsoft.com/office/drawing/2014/main" id="{7075E34F-0354-2147-BEE1-7B8EE33D1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48934" y="1628670"/>
            <a:ext cx="1486625" cy="1486625"/>
          </a:xfrm>
          <a:prstGeom prst="rect">
            <a:avLst/>
          </a:prstGeom>
        </p:spPr>
      </p:pic>
      <p:pic>
        <p:nvPicPr>
          <p:cNvPr id="45" name="Рисунок 44" descr="Драма контур">
            <a:extLst>
              <a:ext uri="{FF2B5EF4-FFF2-40B4-BE49-F238E27FC236}">
                <a16:creationId xmlns:a16="http://schemas.microsoft.com/office/drawing/2014/main" id="{92899C01-A3D1-9EA4-92CF-B8056C9570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29039" y="1546194"/>
            <a:ext cx="1601072" cy="160107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332ADDB-A5E5-B449-AFEF-2941341CC682}"/>
              </a:ext>
            </a:extLst>
          </p:cNvPr>
          <p:cNvSpPr txBox="1"/>
          <p:nvPr/>
        </p:nvSpPr>
        <p:spPr>
          <a:xfrm>
            <a:off x="5603011" y="3930437"/>
            <a:ext cx="363296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 медицинских учреждения</a:t>
            </a: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пригородная центральная районная больница</a:t>
            </a: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поликлиника</a:t>
            </a: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56E19C-68DC-E469-6041-DDD30E80B612}"/>
              </a:ext>
            </a:extLst>
          </p:cNvPr>
          <p:cNvSpPr txBox="1"/>
          <p:nvPr/>
        </p:nvSpPr>
        <p:spPr>
          <a:xfrm>
            <a:off x="10152954" y="3972979"/>
            <a:ext cx="3632966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139 спортивных сооружений</a:t>
            </a: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стадион</a:t>
            </a: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плавательный	 бассейн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D71690-A4B0-B7E2-4F29-CFCCF3386FC0}"/>
              </a:ext>
            </a:extLst>
          </p:cNvPr>
          <p:cNvSpPr txBox="1"/>
          <p:nvPr/>
        </p:nvSpPr>
        <p:spPr>
          <a:xfrm>
            <a:off x="14381841" y="4156052"/>
            <a:ext cx="360706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учреждение культуры</a:t>
            </a: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библиотек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06D89BC-00B0-4CE0-B243-9244AD36BA6A}" vid="{6AC7CD83-C60E-4D04-881E-3C6DB5D3EF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4F2BCB-F6C0-4B4A-9F0B-26DFB3BE87B0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66744</TotalTime>
  <Words>1102</Words>
  <Application>Microsoft Office PowerPoint</Application>
  <PresentationFormat>Произвольный</PresentationFormat>
  <Paragraphs>268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Times New Roman</vt:lpstr>
      <vt:lpstr>Bricolage Grotesque</vt:lpstr>
      <vt:lpstr>Nunito</vt:lpstr>
      <vt:lpstr>Aptos</vt:lpstr>
      <vt:lpstr>Segoe UI Black</vt:lpstr>
      <vt:lpstr>Arial</vt:lpstr>
      <vt:lpstr>Bricolage Grotesque Semi-Bold</vt:lpstr>
      <vt:lpstr>Bricolage Grotesque Light</vt:lpstr>
      <vt:lpstr>Cambria</vt:lpstr>
      <vt:lpstr>Arial Black</vt:lpstr>
      <vt:lpstr>Calibri</vt:lpstr>
      <vt:lpstr>Bricolage Grotesque Bold</vt:lpstr>
      <vt:lpstr>Тема1</vt:lpstr>
      <vt:lpstr>Office Theme</vt:lpstr>
      <vt:lpstr>Презентация PowerPoint</vt:lpstr>
      <vt:lpstr>Презентация PowerPoint</vt:lpstr>
      <vt:lpstr>Презентация PowerPoint</vt:lpstr>
      <vt:lpstr>МАЛОЕ ПРЕДПРИНИМАТЕЛЬСТВО</vt:lpstr>
      <vt:lpstr> </vt:lpstr>
      <vt:lpstr>Презентация PowerPoint</vt:lpstr>
      <vt:lpstr>Презентация PowerPoint</vt:lpstr>
      <vt:lpstr>СВОБОДНЫЕ ИНВЕСТИЦИОННЫЕ ПЛОЩАДКИ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White Modern Bold Company Annual Report Presentation</dc:title>
  <dc:creator>User</dc:creator>
  <cp:lastModifiedBy>Луиза Дударова</cp:lastModifiedBy>
  <cp:revision>19</cp:revision>
  <dcterms:created xsi:type="dcterms:W3CDTF">2006-08-16T00:00:00Z</dcterms:created>
  <dcterms:modified xsi:type="dcterms:W3CDTF">2025-03-28T08:04:57Z</dcterms:modified>
  <dc:identifier>DAGXHANkcvc</dc:identifier>
</cp:coreProperties>
</file>