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4" r:id="rId5"/>
    <p:sldId id="260" r:id="rId6"/>
    <p:sldId id="259" r:id="rId7"/>
    <p:sldId id="289" r:id="rId8"/>
    <p:sldId id="271" r:id="rId9"/>
    <p:sldId id="265" r:id="rId10"/>
    <p:sldId id="270" r:id="rId11"/>
    <p:sldId id="287" r:id="rId12"/>
    <p:sldId id="272" r:id="rId13"/>
    <p:sldId id="273" r:id="rId14"/>
    <p:sldId id="274" r:id="rId15"/>
  </p:sldIdLst>
  <p:sldSz cx="18288000" cy="10287000"/>
  <p:notesSz cx="6858000" cy="9144000"/>
  <p:embeddedFontLst>
    <p:embeddedFont>
      <p:font typeface="Bricolage Grotesque Bold" panose="020B0604020202020204" charset="0"/>
      <p:regular r:id="rId17"/>
    </p:embeddedFont>
    <p:embeddedFont>
      <p:font typeface="Bricolage Grotesque Light" panose="020B0604020202020204" charset="0"/>
      <p:regular r:id="rId18"/>
    </p:embeddedFont>
    <p:embeddedFont>
      <p:font typeface="Bricolage Grotesque Semi-Bold" panose="020B0604020202020204" charset="0"/>
      <p:regular r:id="rId19"/>
    </p:embeddedFont>
    <p:embeddedFont>
      <p:font typeface="Bricolage Grotesque Ultra-Bold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Nunito" pitchFamily="2" charset="-52"/>
      <p:regular r:id="rId25"/>
      <p:bold r:id="rId26"/>
      <p:italic r:id="rId27"/>
      <p:boldItalic r:id="rId28"/>
    </p:embeddedFont>
    <p:embeddedFont>
      <p:font typeface="Segoe UI Black" panose="020B0A02040204020203" pitchFamily="34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869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340" autoAdjust="0"/>
  </p:normalViewPr>
  <p:slideViewPr>
    <p:cSldViewPr>
      <p:cViewPr>
        <p:scale>
          <a:sx n="71" d="100"/>
          <a:sy n="71" d="100"/>
        </p:scale>
        <p:origin x="71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2210154183697"/>
          <c:y val="3.0168471017993959E-2"/>
          <c:w val="0.74016510692173598"/>
          <c:h val="0.7326013985271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Численность занятых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A-49EA-9409-0F6448BF8D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Численность занятых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A-49EA-9409-0F6448BF8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78112"/>
        <c:axId val="123584512"/>
      </c:barChart>
      <c:catAx>
        <c:axId val="12597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584512"/>
        <c:crosses val="autoZero"/>
        <c:auto val="1"/>
        <c:lblAlgn val="ctr"/>
        <c:lblOffset val="100"/>
        <c:noMultiLvlLbl val="0"/>
      </c:catAx>
      <c:valAx>
        <c:axId val="123584512"/>
        <c:scaling>
          <c:orientation val="minMax"/>
          <c:max val="72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pPr>
            <a:endParaRPr lang="ru-RU"/>
          </a:p>
        </c:txPr>
        <c:crossAx val="125978112"/>
        <c:crosses val="autoZero"/>
        <c:crossBetween val="between"/>
        <c:majorUnit val="1000"/>
        <c:min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1378" b="1" i="0" u="none" strike="noStrike" kern="1200" baseline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9B8C-FD38-4261-8019-E50DFBAB57B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D6958-A93E-4073-A303-F9C1301FC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3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8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1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3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29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9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21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13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7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1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2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0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4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7542" cy="10278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351632" y="1943100"/>
            <a:ext cx="8783968" cy="6404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 panose="020B0604020202020204" charset="0"/>
                <a:ea typeface="+mj-ea"/>
                <a:cs typeface="+mj-cs"/>
                <a:sym typeface="Bricolage Grotesque Bold"/>
              </a:rPr>
              <a:t>Инвестиционный паспорт </a:t>
            </a:r>
            <a:r>
              <a:rPr lang="ru-RU" sz="8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 panose="020B0604020202020204" charset="0"/>
                <a:ea typeface="+mj-ea"/>
                <a:cs typeface="+mj-cs"/>
                <a:sym typeface="Bricolage Grotesque Bold"/>
              </a:rPr>
              <a:t>Кировского</a:t>
            </a:r>
            <a:r>
              <a:rPr lang="en-US" sz="88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 panose="020B0604020202020204" charset="0"/>
                <a:ea typeface="+mj-ea"/>
                <a:cs typeface="+mj-cs"/>
                <a:sym typeface="Bricolage Grotesque Bold"/>
              </a:rPr>
              <a:t> района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86449" y="5143498"/>
            <a:ext cx="7208536" cy="1258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000" kern="1200" dirty="0">
              <a:solidFill>
                <a:schemeClr val="tx2"/>
              </a:solidFill>
              <a:latin typeface="+mn-lt"/>
              <a:ea typeface="+mn-ea"/>
              <a:cs typeface="+mn-cs"/>
              <a:sym typeface="Bricolage Grotesque Light"/>
            </a:endParaRPr>
          </a:p>
        </p:txBody>
      </p:sp>
      <p:pic>
        <p:nvPicPr>
          <p:cNvPr id="25" name="Рисунок 24" descr="Пейзаж шоссе контур">
            <a:extLst>
              <a:ext uri="{FF2B5EF4-FFF2-40B4-BE49-F238E27FC236}">
                <a16:creationId xmlns:a16="http://schemas.microsoft.com/office/drawing/2014/main" id="{ACBE510B-377E-ED8B-930B-D18F6BF3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05" y="2722979"/>
            <a:ext cx="6212640" cy="62126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53" name="Group 3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379" y="-8965"/>
            <a:ext cx="9358011" cy="10295969"/>
            <a:chOff x="305" y="-5977"/>
            <a:chExt cx="6238675" cy="686397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162664" y="8481844"/>
            <a:ext cx="626243" cy="6623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5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 rot="20412897">
            <a:off x="14378440" y="5417366"/>
            <a:ext cx="442741" cy="4818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F125BD-E5C3-A34D-069F-906BCEE14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673" y="8688710"/>
            <a:ext cx="8559196" cy="913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604914"/>
              </p:ext>
            </p:extLst>
          </p:nvPr>
        </p:nvGraphicFramePr>
        <p:xfrm>
          <a:off x="0" y="0"/>
          <a:ext cx="18288001" cy="1028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0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87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Институты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1.Привлечение населения в программу развития ЛПХ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2.Доля субъектов малого предпринимательства в общем объеме продукции и услуг более 70%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3.Наличие земельных участков различного назначения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4.Наличие инвестиционных площадок для привлечения инвесторов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5.Открытость местной власти 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1.Отсутствие действующих промышленных предприятий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2.Отсутствие кооперации среди предпринимателей и малых предприятий для развития бизнеса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3.Недостаточный объем поддержки субъектов МСП за счет средств местного бюджета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4.Низкая предпринимательская активность населения в отдельных сферах, в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в сфере ЖКХ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5.Наличие экономически мощных конкурентов из других регионов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6.Достаточно высокий уровень теневой экономики и неформальной занятости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7.Убыточность организаций коммунального комплекса (5);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8.Низкие темпы развития малого предпринимательства (4);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9.Неразвитость использования современных рыночных систем управления, организации труда, ресурсосбережения (4);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10.Недостаточный уровень использования современных технологий препятствует наращиванию конкурентных преимуществ производимой продукции, в первую очередь цены (4).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1.Проведение технического и технологического перевооружения сельхозпредприятий с использованием кредитных и лизинговых механизмов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2.модернизация объектов ЖКХ;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3.Участие в федеральных и республиканских программах развития малого предпринимательства (4);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4.Увеличение выпуска промышленной продукции (5).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1.Усиление конкуренции, сужающей возможности предприятий района по привлечению инвестиций и расширению рынков сбыта;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2.Значительная зависимость  промышленной отрасли от деятельности и тарифов естественных монополий  3.Высокие цены на ГСМ, технику и запасные части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4.Ухудшение финансового состояния мелких предприятий района ;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5.Снижение рентабельности сельхозпродукции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6.Низкий уровень собственных доходов местного бюджета не позволяет проводить поддержку товаропроизводителей района, снижает возможности по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софинансированию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перспективных инвестиционных проектов 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6.Труднопрогнозируемая политика хозяйствующих субъектов находящихся на территории района в отношении перспектив развития (4).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99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99584"/>
              </p:ext>
            </p:extLst>
          </p:nvPr>
        </p:nvGraphicFramePr>
        <p:xfrm>
          <a:off x="1" y="0"/>
          <a:ext cx="18287999" cy="10287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8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4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4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3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Человеческий капитал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1.Достаточно высокий образовательный и культурный уровень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2.Наличие свободной рабочей силы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3.Материальная база для подготовки кадров высокой квалификации, в </a:t>
                      </a:r>
                      <a:r>
                        <a:rPr lang="ru-RU" sz="1800" dirty="0" err="1">
                          <a:effectLst/>
                        </a:rPr>
                        <a:t>т.ч</a:t>
                      </a:r>
                      <a:r>
                        <a:rPr lang="ru-RU" sz="1800" dirty="0">
                          <a:effectLst/>
                        </a:rPr>
                        <a:t>. высококвалифицированных рабочих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4.Высокая доля молодежи в структуре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5.Развитость личных подсобных хозяйств населения (3).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1.Наличие миграции трудоспособного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2.Общий низкий уровень доходов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3.Низкая заработная плата в отрасли сельское хозяйство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4.Система подготовки трудовых ресурсов </a:t>
                      </a:r>
                      <a:r>
                        <a:rPr lang="ru-RU" sz="1800" dirty="0" err="1">
                          <a:effectLst/>
                        </a:rPr>
                        <a:t>несбалансированна</a:t>
                      </a:r>
                      <a:r>
                        <a:rPr lang="ru-RU" sz="1800" dirty="0">
                          <a:effectLst/>
                        </a:rPr>
                        <a:t> с потребностями рынка труда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5.Низкая предпринимательская активность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6.Отсутствие достаточного количества рабочих мест (4).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1.Участие в федеральных и региональных программах и проектах по развитию территории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2.Создание условий для закрепления молодежи в районе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3.Содействие </a:t>
                      </a:r>
                      <a:r>
                        <a:rPr lang="ru-RU" sz="1800" dirty="0" err="1">
                          <a:effectLst/>
                        </a:rPr>
                        <a:t>самозанятости</a:t>
                      </a:r>
                      <a:r>
                        <a:rPr lang="ru-RU" sz="1800" dirty="0">
                          <a:effectLst/>
                        </a:rPr>
                        <a:t> населения (3).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1.Сохранение негативных демографических тенденций которые в перспективе приведут к росту дефицита трудовых ресурсов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2.Снижение качества человеческого капитала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3.Отток высококвалифицированных кадров за пределы района (4).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4.Низкая престижность рабочих профессий (5).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Информация и технологии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1.Высокий потенциал развития АПК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2.Освоение современных сельхоз технологий (4).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3.Возможность привлечения краткосрочных и долгосрочных кредитов и лизинговых механизмов (3).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1.Низкий темп технического перевооружения производств, обновления оборудования и совершенствования технологических процессов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2.Низкий уровень использования энергосберегающих технологий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3.Недостаточно эффективное использование сельхозугодий, истощение почв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3.Отсутствие четко выраженной стратегии развития предприятия, непоследовательность в ее реализации (4).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1.Имеются резервы повышения урожайности и валовых сборов в растениеводстве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2.Развитие тепличного хозяйства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3.Закладка садов интенсивного типа (4).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1.Нарушение </a:t>
                      </a:r>
                      <a:r>
                        <a:rPr lang="ru-RU" sz="1800" dirty="0" err="1">
                          <a:effectLst/>
                        </a:rPr>
                        <a:t>сельхозтоваропроизводителями</a:t>
                      </a:r>
                      <a:r>
                        <a:rPr lang="ru-RU" sz="1800" dirty="0">
                          <a:effectLst/>
                        </a:rPr>
                        <a:t> севооборота, влекущее за собой снижение урожайности и плодородия почв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2.Повышенные специфические риски аграрной сферы(погодные условия, перепроизводство отдельных видов продукции) (4).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4" marR="5905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2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048712"/>
              </p:ext>
            </p:extLst>
          </p:nvPr>
        </p:nvGraphicFramePr>
        <p:xfrm>
          <a:off x="1" y="0"/>
          <a:ext cx="18288002" cy="11950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1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4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Природные ресурсы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1.Наличие больших площадей плодородных земель, пригодных для сельскохозяйственного производства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2.Наличие запасов нерудных, инертных материалов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3.Обеспеченность водными ресурсами, подземными источниками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4.Наличие лесных ресурсов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5.Благоприятный климат и экология (3).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1.Отсутствие запасов ценных природных ресурсов (2);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2.Слабое и неэффективное освоение запасов сырьевых ресурсов (4).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1.Организация производства кирпича и щебня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2.Развитие продукции лесохозяйственного комплекса (3).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1.Истощение невозобновляемых природных ресурсов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2.Ухудщение экологической ситуации (3).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Реальный капитал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1.Рост производственных мощностей и их модернизация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2.Наличие инженерной инфраструктуры: 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Обеспеченность: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-водоснабжение-100%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-газоснабжение-100%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-электроснабжение-100%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-электросвязь-100%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1.Низкий уровень использования мощностей и загрузки оборудования на промышленных предприятиях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2.Низкий темп перевооружения производств, обновления оборудования и совершенствования технологических процессов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3.Высокие цены на потребляемые энергоресурсы, приводящие к возрастанию затрат на производимую продукцию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4.Недостаток высококвалифицированных кадров основных рабочих профессий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5.Недостаток собственных оборотных средств в отдельных отраслях экономики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6.Отсутствие на территории района крупных и средних промышленных предприятий и производств (точки роста)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7.Отсутствие кооперации среди сельхозпроизводителей и вертикально интегрированных структур (4).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1.Реализация крупных инвестиционных проектов по переработке сельхозпродукции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2.Модернизация аграрной отрасли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3.Строительство фруктов и овощехранилищ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4.Развитие сети мини-МТС (4).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1.Низкие темпы модернизации производств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2.Увеличение цен на сырье, материалы, оборудование, технику и технологии в связи с инфляционными изменениями (3).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1" marR="4429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05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694862"/>
              </p:ext>
            </p:extLst>
          </p:nvPr>
        </p:nvGraphicFramePr>
        <p:xfrm>
          <a:off x="-2" y="1"/>
          <a:ext cx="18288000" cy="10286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0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5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Финансовый капитал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16" marR="7941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1.Наличие банков на территории района, готовых кредитовать бизнес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2.Наличие стабильного источника доходов местного бюджета в виде арендной платы за землю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3.Выгодное географическое положение, хорошо развита транспортная инфраструктура(федеральная автодорога, железная дорога)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4.Наличие инженерной инфраструктуры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6.Открытость местной власти (5).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16" marR="7941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1.Строительство и ввод жилья осуществляется за счет средств населения. Малые объемы строительства жилья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2.Высокая степень износа коммунальной инфраструктуры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3.Слабая финансовая обеспеченность и высокая </a:t>
                      </a:r>
                      <a:r>
                        <a:rPr lang="ru-RU" sz="1800" dirty="0" err="1">
                          <a:effectLst/>
                        </a:rPr>
                        <a:t>дотационность</a:t>
                      </a:r>
                      <a:r>
                        <a:rPr lang="ru-RU" sz="1800" dirty="0">
                          <a:effectLst/>
                        </a:rPr>
                        <a:t> районного бюджета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4.Низкая инвестиционная привлекательность региона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5.Неразвитость строительной индустрии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6.Отсутствие практики привлечения внешних инвесторов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7.Не определены стратегические направления инвестирования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8.Значительная дифференциация поселений по уровню социально-экономического развития и получению собственных бюджетных доходов 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16" marR="7941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1.Привлечение инвестиций, создание новых производств с регистрацией предприятия на территории района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2.Создание привлекательного инвестиционного климата в регионе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3.Развитие механизмов государственно-частного и </a:t>
                      </a:r>
                      <a:r>
                        <a:rPr lang="ru-RU" sz="1800" dirty="0" err="1">
                          <a:effectLst/>
                        </a:rPr>
                        <a:t>муниципально</a:t>
                      </a:r>
                      <a:r>
                        <a:rPr lang="ru-RU" sz="1800" dirty="0">
                          <a:effectLst/>
                        </a:rPr>
                        <a:t>-частного партнерства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4.Реализация на территории района инвестиционных проектов в рамках программы СЭР Кировского района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5.Формирование доходной политики, обеспечивающей рост налогового и неналогового потенциала, эффективное использование муниципального имущества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6.Вывод сокрытых денежных доходов, в </a:t>
                      </a:r>
                      <a:r>
                        <a:rPr lang="ru-RU" sz="1800" dirty="0" err="1">
                          <a:effectLst/>
                        </a:rPr>
                        <a:t>т.ч</a:t>
                      </a:r>
                      <a:r>
                        <a:rPr lang="ru-RU" sz="1800" dirty="0">
                          <a:effectLst/>
                        </a:rPr>
                        <a:t>. заработной платы из «тени» 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16" marR="7941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1.Снижение инвестиционной активности в связи с мировыми тенденциями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2.Сокращение налоговой базы внешними инвесторами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3.Наличие инвестиционных рисков связанных с санкционной политикой.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16" marR="7941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11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1316890" y="6420736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31910" y="1765972"/>
            <a:ext cx="11674709" cy="3292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06"/>
              </a:lnSpc>
            </a:pPr>
            <a:r>
              <a:rPr lang="ru-RU" sz="12834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Общая</a:t>
            </a:r>
            <a:r>
              <a:rPr lang="ru-RU" sz="12834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ru-RU" sz="12834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характеристика </a:t>
            </a:r>
            <a:endParaRPr lang="en-US" sz="12834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0789" y="7342455"/>
            <a:ext cx="1780386" cy="792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27907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1910" y="8132693"/>
            <a:ext cx="2107697" cy="1021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ru-RU" spc="-36" dirty="0">
                <a:solidFill>
                  <a:srgbClr val="323232"/>
                </a:solidFill>
                <a:latin typeface="Nunito" pitchFamily="2" charset="-52"/>
                <a:ea typeface="Calibri" panose="020F0502020204030204" pitchFamily="34" charset="0"/>
                <a:cs typeface="Calibri" panose="020F0502020204030204" pitchFamily="34" charset="0"/>
                <a:sym typeface="Bricolage Grotesque Light"/>
              </a:rPr>
              <a:t>Общая численность населения на</a:t>
            </a:r>
          </a:p>
          <a:p>
            <a:pPr algn="ctr">
              <a:lnSpc>
                <a:spcPts val="2730"/>
              </a:lnSpc>
            </a:pPr>
            <a:r>
              <a:rPr lang="ru-RU" spc="-36" dirty="0">
                <a:solidFill>
                  <a:srgbClr val="323232"/>
                </a:solidFill>
                <a:latin typeface="Nunito" pitchFamily="2" charset="-52"/>
                <a:ea typeface="Calibri" panose="020F0502020204030204" pitchFamily="34" charset="0"/>
                <a:cs typeface="Calibri" panose="020F0502020204030204" pitchFamily="34" charset="0"/>
                <a:sym typeface="Bricolage Grotesque Light"/>
              </a:rPr>
              <a:t>01.01.2024г</a:t>
            </a:r>
            <a:r>
              <a:rPr lang="ru-RU" spc="-36" dirty="0">
                <a:solidFill>
                  <a:srgbClr val="323232"/>
                </a:solidFill>
                <a:latin typeface="Nunito" pitchFamily="2" charset="-52"/>
                <a:ea typeface="Bricolage Grotesque Light"/>
                <a:cs typeface="Bricolage Grotesque Light"/>
                <a:sym typeface="Bricolage Grotesque Light"/>
              </a:rPr>
              <a:t>.</a:t>
            </a:r>
            <a:endParaRPr lang="en-US" spc="-36" dirty="0">
              <a:solidFill>
                <a:srgbClr val="323232"/>
              </a:solidFill>
              <a:latin typeface="Nunito" pitchFamily="2" charset="-52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783007" y="7351540"/>
            <a:ext cx="3527555" cy="791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40863,01 га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19191" y="8132693"/>
            <a:ext cx="1561738" cy="32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ru-RU" sz="2022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Площадь МО</a:t>
            </a:r>
            <a:endParaRPr lang="en-US" sz="2022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738778" y="7367380"/>
            <a:ext cx="462072" cy="79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7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57205" y="8124582"/>
            <a:ext cx="1709487" cy="675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ru-RU" sz="2022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Населенных пунктов</a:t>
            </a:r>
            <a:endParaRPr lang="en-US" sz="2022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1399849" y="6636181"/>
            <a:ext cx="885811" cy="885811"/>
          </a:xfrm>
          <a:custGeom>
            <a:avLst/>
            <a:gdLst/>
            <a:ahLst/>
            <a:cxnLst/>
            <a:rect l="l" t="t" r="r" b="b"/>
            <a:pathLst>
              <a:path w="885811" h="885811">
                <a:moveTo>
                  <a:pt x="0" y="0"/>
                </a:moveTo>
                <a:lnTo>
                  <a:pt x="885811" y="0"/>
                </a:lnTo>
                <a:lnTo>
                  <a:pt x="885811" y="885811"/>
                </a:lnTo>
                <a:lnTo>
                  <a:pt x="0" y="885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C3074B5-2E08-C3AA-3BD6-6F90BD91C434}"/>
              </a:ext>
            </a:extLst>
          </p:cNvPr>
          <p:cNvSpPr/>
          <p:nvPr/>
        </p:nvSpPr>
        <p:spPr>
          <a:xfrm>
            <a:off x="947044" y="6359464"/>
            <a:ext cx="990600" cy="9829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 descr="Группа со сплошной заливкой">
            <a:extLst>
              <a:ext uri="{FF2B5EF4-FFF2-40B4-BE49-F238E27FC236}">
                <a16:creationId xmlns:a16="http://schemas.microsoft.com/office/drawing/2014/main" id="{742F475E-B0EC-94F6-A261-758A81D7F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215" y="6420736"/>
            <a:ext cx="914400" cy="9144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FCB788D-9469-8DC8-DD18-A20D3ED7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347" y="6353595"/>
            <a:ext cx="993734" cy="981541"/>
          </a:xfrm>
          <a:prstGeom prst="rect">
            <a:avLst/>
          </a:prstGeom>
        </p:spPr>
      </p:pic>
      <p:pic>
        <p:nvPicPr>
          <p:cNvPr id="44" name="Рисунок 43" descr="Карта с кнопкой контур">
            <a:extLst>
              <a:ext uri="{FF2B5EF4-FFF2-40B4-BE49-F238E27FC236}">
                <a16:creationId xmlns:a16="http://schemas.microsoft.com/office/drawing/2014/main" id="{775AC423-E191-91BA-F00B-61B94DB83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347" y="6340811"/>
            <a:ext cx="914400" cy="914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CC2A733-4DEA-7B1D-A93E-CBDEABB7D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531" y="6388264"/>
            <a:ext cx="993734" cy="981541"/>
          </a:xfrm>
          <a:prstGeom prst="rect">
            <a:avLst/>
          </a:prstGeom>
        </p:spPr>
      </p:pic>
      <p:pic>
        <p:nvPicPr>
          <p:cNvPr id="50" name="Рисунок 49" descr="Город со сплошной заливкой">
            <a:extLst>
              <a:ext uri="{FF2B5EF4-FFF2-40B4-BE49-F238E27FC236}">
                <a16:creationId xmlns:a16="http://schemas.microsoft.com/office/drawing/2014/main" id="{EC943B8D-431C-F7F6-8E92-2470C6227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4748" y="6375594"/>
            <a:ext cx="914400" cy="914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749F511-FD55-03AE-68C6-318A5CA9E9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7667" y="734159"/>
            <a:ext cx="8009310" cy="8989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8E3B4-0AB2-3F03-11BD-470EDBD629AE}"/>
              </a:ext>
            </a:extLst>
          </p:cNvPr>
          <p:cNvSpPr txBox="1"/>
          <p:nvPr/>
        </p:nvSpPr>
        <p:spPr>
          <a:xfrm>
            <a:off x="76200" y="172274"/>
            <a:ext cx="10373156" cy="40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6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0E156-97AF-ED1A-1009-29E4DFCB47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47728" y="3412128"/>
            <a:ext cx="1018120" cy="1018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579027" y="591229"/>
            <a:ext cx="7976703" cy="3384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9"/>
              </a:lnSpc>
            </a:pPr>
            <a:r>
              <a:rPr lang="ru-RU" sz="4400" b="1" dirty="0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Занятость и доходы населения</a:t>
            </a:r>
          </a:p>
          <a:p>
            <a:pPr algn="l">
              <a:lnSpc>
                <a:spcPts val="14399"/>
              </a:lnSpc>
            </a:pPr>
            <a:endParaRPr lang="en-US" sz="4400" b="1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4AECB0C-FCF0-E72D-EA38-51BD904E5028}"/>
              </a:ext>
            </a:extLst>
          </p:cNvPr>
          <p:cNvGrpSpPr/>
          <p:nvPr/>
        </p:nvGrpSpPr>
        <p:grpSpPr>
          <a:xfrm>
            <a:off x="651509" y="3739511"/>
            <a:ext cx="8447420" cy="5908237"/>
            <a:chOff x="8904971" y="3673856"/>
            <a:chExt cx="5594303" cy="5266227"/>
          </a:xfrm>
        </p:grpSpPr>
        <p:sp>
          <p:nvSpPr>
            <p:cNvPr id="6" name="AutoShape 6"/>
            <p:cNvSpPr/>
            <p:nvPr/>
          </p:nvSpPr>
          <p:spPr>
            <a:xfrm>
              <a:off x="8923154" y="4529536"/>
              <a:ext cx="5557430" cy="37535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8923152" y="3673856"/>
              <a:ext cx="5557430" cy="6013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AutoShape 9"/>
            <p:cNvSpPr/>
            <p:nvPr/>
          </p:nvSpPr>
          <p:spPr>
            <a:xfrm>
              <a:off x="8923154" y="5478869"/>
              <a:ext cx="5563996" cy="14600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923153" y="5852613"/>
              <a:ext cx="2681309" cy="199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29"/>
                </a:lnSpc>
                <a:spcBef>
                  <a:spcPct val="0"/>
                </a:spcBef>
              </a:pP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8923153" y="6419764"/>
              <a:ext cx="5544994" cy="10073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8954280" y="7089256"/>
              <a:ext cx="5544994" cy="14612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utoShape 15"/>
            <p:cNvSpPr/>
            <p:nvPr/>
          </p:nvSpPr>
          <p:spPr>
            <a:xfrm flipH="1">
              <a:off x="11559950" y="3673859"/>
              <a:ext cx="84" cy="3430009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" name="AutoShape 16"/>
            <p:cNvSpPr/>
            <p:nvPr/>
          </p:nvSpPr>
          <p:spPr>
            <a:xfrm flipH="1">
              <a:off x="14471031" y="3673860"/>
              <a:ext cx="20867" cy="3402737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923153" y="3954644"/>
              <a:ext cx="2681309" cy="285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Трудоустроено на вакантные места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2697254" y="3982536"/>
              <a:ext cx="66797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Bricolage Grotesque Semi-Bold"/>
                  <a:sym typeface="Bricolage Grotesque Semi-Bold"/>
                </a:rPr>
                <a:t>240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923153" y="4903281"/>
              <a:ext cx="2681309" cy="199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2691812" y="4902558"/>
              <a:ext cx="667979" cy="198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2693287" y="5835443"/>
              <a:ext cx="667979" cy="198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3485535" y="5852682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904971" y="6683868"/>
              <a:ext cx="2790679" cy="1991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Численность безработных граждан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1922646" y="6745112"/>
              <a:ext cx="2230868" cy="198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10153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923153" y="7751277"/>
              <a:ext cx="223229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2028940" y="8700609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Ultra-Bold"/>
                <a:ea typeface="Bricolage Grotesque Ultra-Bold"/>
                <a:cs typeface="Bricolage Grotesque Ultra-Bold"/>
                <a:sym typeface="Bricolage Grotesque Ultra-Bold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3485535" y="8700678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Ultra-Bold"/>
                <a:ea typeface="Bricolage Grotesque Ultra-Bold"/>
                <a:cs typeface="Bricolage Grotesque Ultra-Bold"/>
                <a:sym typeface="Bricolage Grotesque Ultra-Bold"/>
              </a:endParaRP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DD96669-1E9A-C026-178A-701C8574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37" y="3310959"/>
            <a:ext cx="1103472" cy="107908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FEB8EEC-F0D5-6164-BC3D-38F194E7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545" y="3411281"/>
            <a:ext cx="896190" cy="896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E663D-A60D-EDE0-EC98-076C9C289E7D}"/>
              </a:ext>
            </a:extLst>
          </p:cNvPr>
          <p:cNvSpPr txBox="1"/>
          <p:nvPr/>
        </p:nvSpPr>
        <p:spPr>
          <a:xfrm>
            <a:off x="76200" y="127175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6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4B5D0-5E60-EFD2-89C7-1846DF90D7F4}"/>
              </a:ext>
            </a:extLst>
          </p:cNvPr>
          <p:cNvSpPr txBox="1"/>
          <p:nvPr/>
        </p:nvSpPr>
        <p:spPr>
          <a:xfrm>
            <a:off x="585564" y="5071815"/>
            <a:ext cx="9156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Экономически активное население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54A51-332C-C26E-2D68-049DE5396977}"/>
              </a:ext>
            </a:extLst>
          </p:cNvPr>
          <p:cNvSpPr txBox="1"/>
          <p:nvPr/>
        </p:nvSpPr>
        <p:spPr>
          <a:xfrm>
            <a:off x="6547971" y="5063628"/>
            <a:ext cx="9157252" cy="304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9173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F54DA-62E9-EEA3-9B4A-52C994AEC697}"/>
              </a:ext>
            </a:extLst>
          </p:cNvPr>
          <p:cNvSpPr txBox="1"/>
          <p:nvPr/>
        </p:nvSpPr>
        <p:spPr>
          <a:xfrm>
            <a:off x="579027" y="6054268"/>
            <a:ext cx="9156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Занятое трудоспособное население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8A9C53-11DE-2BBD-4BA4-DC624FF3204B}"/>
              </a:ext>
            </a:extLst>
          </p:cNvPr>
          <p:cNvSpPr txBox="1"/>
          <p:nvPr/>
        </p:nvSpPr>
        <p:spPr>
          <a:xfrm>
            <a:off x="1916965" y="6134023"/>
            <a:ext cx="915725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450215" algn="ctr">
              <a:lnSpc>
                <a:spcPts val="1800"/>
              </a:lnSpc>
              <a:spcAft>
                <a:spcPts val="0"/>
              </a:spcAft>
            </a:pPr>
            <a:r>
              <a:rPr lang="ru-RU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15660</a:t>
            </a:r>
          </a:p>
        </p:txBody>
      </p:sp>
      <p:graphicFrame>
        <p:nvGraphicFramePr>
          <p:cNvPr id="19" name="Объект 4">
            <a:extLst>
              <a:ext uri="{FF2B5EF4-FFF2-40B4-BE49-F238E27FC236}">
                <a16:creationId xmlns:a16="http://schemas.microsoft.com/office/drawing/2014/main" id="{F4082DC1-78FE-A69A-1A8E-43B07D3FC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82203"/>
              </p:ext>
            </p:extLst>
          </p:nvPr>
        </p:nvGraphicFramePr>
        <p:xfrm>
          <a:off x="10816136" y="2314532"/>
          <a:ext cx="6681152" cy="740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530038" y="2171701"/>
            <a:ext cx="11204762" cy="7047372"/>
            <a:chOff x="0" y="-38100"/>
            <a:chExt cx="3067736" cy="318813"/>
          </a:xfrm>
        </p:grpSpPr>
        <p:sp>
          <p:nvSpPr>
            <p:cNvPr id="9" name="Freeform 9"/>
            <p:cNvSpPr/>
            <p:nvPr/>
          </p:nvSpPr>
          <p:spPr>
            <a:xfrm>
              <a:off x="0" y="-3181"/>
              <a:ext cx="3058316" cy="283894"/>
            </a:xfrm>
            <a:custGeom>
              <a:avLst/>
              <a:gdLst/>
              <a:ahLst/>
              <a:cxnLst/>
              <a:rect l="l" t="t" r="r" b="b"/>
              <a:pathLst>
                <a:path w="3067736" h="279079">
                  <a:moveTo>
                    <a:pt x="53838" y="0"/>
                  </a:moveTo>
                  <a:lnTo>
                    <a:pt x="3013898" y="0"/>
                  </a:lnTo>
                  <a:cubicBezTo>
                    <a:pt x="3028176" y="0"/>
                    <a:pt x="3041870" y="5672"/>
                    <a:pt x="3051967" y="15769"/>
                  </a:cubicBezTo>
                  <a:cubicBezTo>
                    <a:pt x="3062063" y="25865"/>
                    <a:pt x="3067736" y="39559"/>
                    <a:pt x="3067736" y="53838"/>
                  </a:cubicBezTo>
                  <a:lnTo>
                    <a:pt x="3067736" y="225241"/>
                  </a:lnTo>
                  <a:cubicBezTo>
                    <a:pt x="3067736" y="239520"/>
                    <a:pt x="3062063" y="253213"/>
                    <a:pt x="3051967" y="263310"/>
                  </a:cubicBezTo>
                  <a:cubicBezTo>
                    <a:pt x="3041870" y="273407"/>
                    <a:pt x="3028176" y="279079"/>
                    <a:pt x="3013898" y="279079"/>
                  </a:cubicBezTo>
                  <a:lnTo>
                    <a:pt x="53838" y="279079"/>
                  </a:lnTo>
                  <a:cubicBezTo>
                    <a:pt x="39559" y="279079"/>
                    <a:pt x="25865" y="273407"/>
                    <a:pt x="15769" y="263310"/>
                  </a:cubicBezTo>
                  <a:cubicBezTo>
                    <a:pt x="5672" y="253213"/>
                    <a:pt x="0" y="239520"/>
                    <a:pt x="0" y="225241"/>
                  </a:cubicBezTo>
                  <a:lnTo>
                    <a:pt x="0" y="53838"/>
                  </a:lnTo>
                  <a:cubicBezTo>
                    <a:pt x="0" y="39559"/>
                    <a:pt x="5672" y="25865"/>
                    <a:pt x="15769" y="15769"/>
                  </a:cubicBezTo>
                  <a:cubicBezTo>
                    <a:pt x="25865" y="5672"/>
                    <a:pt x="39559" y="0"/>
                    <a:pt x="538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ru-RU" sz="3200" dirty="0"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r>
                <a:rPr lang="ru-RU" sz="3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Район представляет собой аграрно-промышленный комплекс с преобладанием аграрного сектора</a:t>
              </a:r>
            </a:p>
            <a:p>
              <a:pPr marL="228611" marR="0" lvl="0" indent="-228611" algn="l" defTabSz="60963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3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производство строительных материалов;</a:t>
              </a:r>
            </a:p>
            <a:p>
              <a:pPr marL="228611" marR="0" lvl="0" indent="-228611" algn="l" defTabSz="60963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3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создание новых и расширение действующих производств по переработке продукции сельского хозяйства;</a:t>
              </a:r>
            </a:p>
            <a:p>
              <a:pPr marL="228611" marR="0" lvl="0" indent="-228611" algn="l" defTabSz="60963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3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Развитие промышленной продукции лесохозяйственного комплекса </a:t>
              </a:r>
            </a:p>
            <a:p>
              <a:endParaRPr lang="ru-RU" sz="2000" dirty="0"/>
            </a:p>
            <a:p>
              <a:endParaRPr lang="ru-RU" sz="2000" dirty="0"/>
            </a:p>
            <a:p>
              <a:endParaRPr lang="ru-RU" sz="200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7736" cy="31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30038" y="841123"/>
            <a:ext cx="16691162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84"/>
              </a:lnSpc>
            </a:pPr>
            <a:r>
              <a:rPr lang="ru-RU" sz="6000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Приоритетными направлениями для развития промышленности являются: </a:t>
            </a:r>
          </a:p>
          <a:p>
            <a:pPr algn="l">
              <a:lnSpc>
                <a:spcPts val="7684"/>
              </a:lnSpc>
            </a:pPr>
            <a:endParaRPr lang="en-US" sz="6986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63B7B-3C68-38B5-1266-4FA50EE8995E}"/>
              </a:ext>
            </a:extLst>
          </p:cNvPr>
          <p:cNvSpPr txBox="1"/>
          <p:nvPr/>
        </p:nvSpPr>
        <p:spPr>
          <a:xfrm>
            <a:off x="1674270" y="4129522"/>
            <a:ext cx="10823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E4719-5A0A-1628-20CE-1396CFD39B10}"/>
              </a:ext>
            </a:extLst>
          </p:cNvPr>
          <p:cNvSpPr txBox="1"/>
          <p:nvPr/>
        </p:nvSpPr>
        <p:spPr>
          <a:xfrm>
            <a:off x="76200" y="178934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6000"/>
                </a:prst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pic>
        <p:nvPicPr>
          <p:cNvPr id="5" name="Рисунок 4" descr="Шахтерские инструменты">
            <a:extLst>
              <a:ext uri="{FF2B5EF4-FFF2-40B4-BE49-F238E27FC236}">
                <a16:creationId xmlns:a16="http://schemas.microsoft.com/office/drawing/2014/main" id="{74941325-1C89-BF76-56B9-031797664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86477" y="2943587"/>
            <a:ext cx="51054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-1296301" y="417424"/>
            <a:ext cx="21278065" cy="1314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98"/>
              </a:lnSpc>
            </a:pPr>
            <a:r>
              <a:rPr lang="ru-RU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Инвестиции в аграрном секторе</a:t>
            </a:r>
            <a:endParaRPr lang="en-US" sz="8000" b="1" dirty="0">
              <a:solidFill>
                <a:schemeClr val="accent1">
                  <a:lumMod val="40000"/>
                  <a:lumOff val="60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330356" y="3239089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88362" y="243190"/>
            <a:ext cx="430743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ru-RU" sz="2000" b="1" dirty="0">
                <a:solidFill>
                  <a:schemeClr val="bg1">
                    <a:alpha val="66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lang="en-US" sz="1600" b="1" dirty="0">
              <a:solidFill>
                <a:schemeClr val="bg1">
                  <a:alpha val="66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B75F62D-81CB-8384-2C58-C0A4B22684CE}"/>
              </a:ext>
            </a:extLst>
          </p:cNvPr>
          <p:cNvSpPr/>
          <p:nvPr/>
        </p:nvSpPr>
        <p:spPr>
          <a:xfrm>
            <a:off x="1144790" y="1881760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2D8634-D9CD-D8F8-1488-14E89E57AFC7}"/>
              </a:ext>
            </a:extLst>
          </p:cNvPr>
          <p:cNvSpPr/>
          <p:nvPr/>
        </p:nvSpPr>
        <p:spPr>
          <a:xfrm>
            <a:off x="7370393" y="1881760"/>
            <a:ext cx="3788821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1"/>
          <p:cNvSpPr txBox="1"/>
          <p:nvPr/>
        </p:nvSpPr>
        <p:spPr>
          <a:xfrm>
            <a:off x="1325882" y="3840436"/>
            <a:ext cx="340356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Объем инвестиций 423 </a:t>
            </a:r>
            <a:r>
              <a:rPr lang="ru-RU" sz="2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млн.руб</a:t>
            </a: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.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42 рабочих места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Планируемый объем инвестиций 100 </a:t>
            </a:r>
            <a:r>
              <a:rPr lang="ru-RU" sz="2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млн.руб</a:t>
            </a: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.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25110" y="2140303"/>
            <a:ext cx="3677280" cy="204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ООО «Остров Аква-Культура»</a:t>
            </a:r>
          </a:p>
          <a:p>
            <a:pPr algn="l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B2D6E5B1-7407-2881-5FBA-35739CE8D7DA}"/>
              </a:ext>
            </a:extLst>
          </p:cNvPr>
          <p:cNvSpPr txBox="1"/>
          <p:nvPr/>
        </p:nvSpPr>
        <p:spPr>
          <a:xfrm>
            <a:off x="7239173" y="2157071"/>
            <a:ext cx="3748870" cy="204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СППСК «Тамерлан»</a:t>
            </a:r>
          </a:p>
          <a:p>
            <a:pPr algn="l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62DD483-0B73-60CE-6EEE-65C39B34D4DD}"/>
              </a:ext>
            </a:extLst>
          </p:cNvPr>
          <p:cNvSpPr/>
          <p:nvPr/>
        </p:nvSpPr>
        <p:spPr>
          <a:xfrm>
            <a:off x="13630249" y="1881760"/>
            <a:ext cx="3688976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30BA1561-B2D6-85FA-7942-2E1A98875085}"/>
              </a:ext>
            </a:extLst>
          </p:cNvPr>
          <p:cNvSpPr txBox="1"/>
          <p:nvPr/>
        </p:nvSpPr>
        <p:spPr>
          <a:xfrm>
            <a:off x="13630249" y="1993493"/>
            <a:ext cx="3730540" cy="204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  <a:sym typeface="Bricolage Grotesque Semi-Bold"/>
              </a:rPr>
              <a:t>ООО «Радужная форель»</a:t>
            </a:r>
          </a:p>
          <a:p>
            <a:pPr algn="l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32ADDB-A5E5-B449-AFEF-2941341CC682}"/>
              </a:ext>
            </a:extLst>
          </p:cNvPr>
          <p:cNvSpPr txBox="1"/>
          <p:nvPr/>
        </p:nvSpPr>
        <p:spPr>
          <a:xfrm>
            <a:off x="7526249" y="3842101"/>
            <a:ext cx="363296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Объем инвестиций 150 млн. руб.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рабочих места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Планируемый объем инвестиций 150 </a:t>
            </a:r>
            <a:r>
              <a:rPr lang="ru-RU" sz="2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D71690-A4B0-B7E2-4F29-CFCCF3386FC0}"/>
              </a:ext>
            </a:extLst>
          </p:cNvPr>
          <p:cNvSpPr txBox="1"/>
          <p:nvPr/>
        </p:nvSpPr>
        <p:spPr>
          <a:xfrm>
            <a:off x="13944600" y="3840436"/>
            <a:ext cx="360706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Объем инвестиций 20 млн. руб.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рабочих мест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Планируемый объем инвестиций 14 </a:t>
            </a:r>
            <a:r>
              <a:rPr lang="ru-RU" sz="2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F992A-4ACB-2E58-9FBD-CDB0F0107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1">
            <a:extLst>
              <a:ext uri="{FF2B5EF4-FFF2-40B4-BE49-F238E27FC236}">
                <a16:creationId xmlns:a16="http://schemas.microsoft.com/office/drawing/2014/main" id="{7B049894-6CBE-0CE2-140B-0D82CD60915F}"/>
              </a:ext>
            </a:extLst>
          </p:cNvPr>
          <p:cNvSpPr txBox="1"/>
          <p:nvPr/>
        </p:nvSpPr>
        <p:spPr>
          <a:xfrm>
            <a:off x="16330356" y="3239089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AEDDB2FF-6DDF-32DC-9D5F-A36B2617323F}"/>
              </a:ext>
            </a:extLst>
          </p:cNvPr>
          <p:cNvSpPr txBox="1"/>
          <p:nvPr/>
        </p:nvSpPr>
        <p:spPr>
          <a:xfrm>
            <a:off x="188362" y="243190"/>
            <a:ext cx="6441038" cy="308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ru-RU" sz="2800" b="1" dirty="0">
                <a:solidFill>
                  <a:schemeClr val="bg1">
                    <a:alpha val="66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lang="en-US" sz="2000" b="1" dirty="0">
              <a:solidFill>
                <a:schemeClr val="bg1">
                  <a:alpha val="66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4DD91DA-C06B-9ECE-E7A9-75816BE94544}"/>
              </a:ext>
            </a:extLst>
          </p:cNvPr>
          <p:cNvSpPr/>
          <p:nvPr/>
        </p:nvSpPr>
        <p:spPr>
          <a:xfrm>
            <a:off x="1325882" y="1256042"/>
            <a:ext cx="6170873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785471-0BAF-F196-52D2-01B431A3ACAC}"/>
              </a:ext>
            </a:extLst>
          </p:cNvPr>
          <p:cNvSpPr/>
          <p:nvPr/>
        </p:nvSpPr>
        <p:spPr>
          <a:xfrm>
            <a:off x="11035556" y="1275721"/>
            <a:ext cx="5562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A5B03533-A835-7F98-2951-8BD27D0C1E5B}"/>
              </a:ext>
            </a:extLst>
          </p:cNvPr>
          <p:cNvSpPr txBox="1"/>
          <p:nvPr/>
        </p:nvSpPr>
        <p:spPr>
          <a:xfrm>
            <a:off x="2058301" y="3438551"/>
            <a:ext cx="4706034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Высажено 30 га </a:t>
            </a:r>
            <a:r>
              <a:rPr lang="ru-RU" sz="24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суперинтенсивного</a:t>
            </a: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 сада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Завершено строительство 2-х фруктохранилищ мощностью2,5 тыс. тонн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332C082-4697-BC7B-7364-F12D851B5346}"/>
              </a:ext>
            </a:extLst>
          </p:cNvPr>
          <p:cNvSpPr txBox="1"/>
          <p:nvPr/>
        </p:nvSpPr>
        <p:spPr>
          <a:xfrm>
            <a:off x="1887773" y="1926311"/>
            <a:ext cx="5047090" cy="134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</a:rPr>
              <a:t>ООО «Сады Алании»</a:t>
            </a:r>
          </a:p>
          <a:p>
            <a:pPr algn="ctr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84D1889D-6939-9CFD-32E3-D807F6875F61}"/>
              </a:ext>
            </a:extLst>
          </p:cNvPr>
          <p:cNvSpPr txBox="1"/>
          <p:nvPr/>
        </p:nvSpPr>
        <p:spPr>
          <a:xfrm>
            <a:off x="11318601" y="1926311"/>
            <a:ext cx="4800428" cy="204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ИП Дудиев Урузмаг Сергеевич</a:t>
            </a:r>
          </a:p>
          <a:p>
            <a:pPr algn="ctr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5F33D2-68B3-E145-2A8A-DE3D4E9B97D2}"/>
              </a:ext>
            </a:extLst>
          </p:cNvPr>
          <p:cNvSpPr txBox="1"/>
          <p:nvPr/>
        </p:nvSpPr>
        <p:spPr>
          <a:xfrm>
            <a:off x="11745043" y="3661690"/>
            <a:ext cx="447964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Завершается строительство фруктохранилища на 1850 тонн стоимостью 26, 5 млн. руб.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3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80579B7-0FC3-C039-71CC-8081B37CCB5B}"/>
              </a:ext>
            </a:extLst>
          </p:cNvPr>
          <p:cNvSpPr txBox="1"/>
          <p:nvPr/>
        </p:nvSpPr>
        <p:spPr>
          <a:xfrm>
            <a:off x="274710" y="371570"/>
            <a:ext cx="1069809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BA23D02-99D8-7D09-298E-C0EFAD6A703D}"/>
              </a:ext>
            </a:extLst>
          </p:cNvPr>
          <p:cNvGrpSpPr/>
          <p:nvPr/>
        </p:nvGrpSpPr>
        <p:grpSpPr>
          <a:xfrm>
            <a:off x="385715" y="2556702"/>
            <a:ext cx="9372600" cy="5791200"/>
            <a:chOff x="11944333" y="495301"/>
            <a:chExt cx="4001917" cy="165771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" name="Google Shape;3626;p57">
              <a:extLst>
                <a:ext uri="{FF2B5EF4-FFF2-40B4-BE49-F238E27FC236}">
                  <a16:creationId xmlns:a16="http://schemas.microsoft.com/office/drawing/2014/main" id="{BDC6AF0D-8ACB-2AAC-FAE1-27A5E8BB8724}"/>
                </a:ext>
              </a:extLst>
            </p:cNvPr>
            <p:cNvGrpSpPr/>
            <p:nvPr/>
          </p:nvGrpSpPr>
          <p:grpSpPr>
            <a:xfrm>
              <a:off x="11944333" y="495301"/>
              <a:ext cx="4001917" cy="1657719"/>
              <a:chOff x="2032647" y="2437023"/>
              <a:chExt cx="5078693" cy="1434477"/>
            </a:xfrm>
            <a:grpFill/>
          </p:grpSpPr>
          <p:sp>
            <p:nvSpPr>
              <p:cNvPr id="3" name="Google Shape;3627;p57">
                <a:extLst>
                  <a:ext uri="{FF2B5EF4-FFF2-40B4-BE49-F238E27FC236}">
                    <a16:creationId xmlns:a16="http://schemas.microsoft.com/office/drawing/2014/main" id="{050BC7A9-19AF-6D66-75CB-7875132D8342}"/>
                  </a:ext>
                </a:extLst>
              </p:cNvPr>
              <p:cNvSpPr/>
              <p:nvPr/>
            </p:nvSpPr>
            <p:spPr>
              <a:xfrm>
                <a:off x="2363070" y="2437023"/>
                <a:ext cx="4045399" cy="5347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Google Shape;3628;p57">
                <a:extLst>
                  <a:ext uri="{FF2B5EF4-FFF2-40B4-BE49-F238E27FC236}">
                    <a16:creationId xmlns:a16="http://schemas.microsoft.com/office/drawing/2014/main" id="{89EFCE0D-424F-DCD0-A6A4-4214CD9E82D1}"/>
                  </a:ext>
                </a:extLst>
              </p:cNvPr>
              <p:cNvSpPr/>
              <p:nvPr/>
            </p:nvSpPr>
            <p:spPr>
              <a:xfrm>
                <a:off x="5573240" y="3429000"/>
                <a:ext cx="1538100" cy="4425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Google Shape;3629;p57">
                <a:extLst>
                  <a:ext uri="{FF2B5EF4-FFF2-40B4-BE49-F238E27FC236}">
                    <a16:creationId xmlns:a16="http://schemas.microsoft.com/office/drawing/2014/main" id="{66F4ACB4-CD7E-8BD6-32D7-5EE188E0C0B9}"/>
                  </a:ext>
                </a:extLst>
              </p:cNvPr>
              <p:cNvSpPr/>
              <p:nvPr/>
            </p:nvSpPr>
            <p:spPr>
              <a:xfrm>
                <a:off x="2032647" y="3429000"/>
                <a:ext cx="1538100" cy="4425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" name="Google Shape;3634;p57">
                <a:extLst>
                  <a:ext uri="{FF2B5EF4-FFF2-40B4-BE49-F238E27FC236}">
                    <a16:creationId xmlns:a16="http://schemas.microsoft.com/office/drawing/2014/main" id="{F3C3B38D-27D6-3107-6C52-24D0332B9F9A}"/>
                  </a:ext>
                </a:extLst>
              </p:cNvPr>
              <p:cNvCxnSpPr>
                <a:cxnSpLocks/>
                <a:stCxn id="3" idx="2"/>
                <a:endCxn id="4" idx="0"/>
              </p:cNvCxnSpPr>
              <p:nvPr/>
            </p:nvCxnSpPr>
            <p:spPr>
              <a:xfrm rot="16200000" flipH="1">
                <a:off x="5135429" y="2222138"/>
                <a:ext cx="457201" cy="1956521"/>
              </a:xfrm>
              <a:prstGeom prst="bentConnector3">
                <a:avLst>
                  <a:gd name="adj1" fmla="val 50000"/>
                </a:avLst>
              </a:prstGeom>
              <a:grp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" name="Google Shape;3635;p57">
                <a:extLst>
                  <a:ext uri="{FF2B5EF4-FFF2-40B4-BE49-F238E27FC236}">
                    <a16:creationId xmlns:a16="http://schemas.microsoft.com/office/drawing/2014/main" id="{EB3568BB-2CB0-751D-FB65-21D3663AC6B4}"/>
                  </a:ext>
                </a:extLst>
              </p:cNvPr>
              <p:cNvCxnSpPr>
                <a:cxnSpLocks/>
                <a:stCxn id="5" idx="0"/>
                <a:endCxn id="3" idx="2"/>
              </p:cNvCxnSpPr>
              <p:nvPr/>
            </p:nvCxnSpPr>
            <p:spPr>
              <a:xfrm rot="5400000" flipH="1" flipV="1">
                <a:off x="3365133" y="2408365"/>
                <a:ext cx="457201" cy="1584071"/>
              </a:xfrm>
              <a:prstGeom prst="bentConnector3">
                <a:avLst>
                  <a:gd name="adj1" fmla="val 50000"/>
                </a:avLst>
              </a:prstGeom>
              <a:grp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1E0CFD-481B-7B03-0332-149955E7A9DA}"/>
                </a:ext>
              </a:extLst>
            </p:cNvPr>
            <p:cNvCxnSpPr>
              <a:cxnSpLocks/>
            </p:cNvCxnSpPr>
            <p:nvPr/>
          </p:nvCxnSpPr>
          <p:spPr>
            <a:xfrm>
              <a:off x="13798550" y="1329358"/>
              <a:ext cx="0" cy="312296"/>
            </a:xfrm>
            <a:prstGeom prst="line">
              <a:avLst/>
            </a:prstGeom>
            <a:grpFill/>
            <a:ln>
              <a:solidFill>
                <a:srgbClr val="C2C2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Google Shape;3628;p57">
              <a:extLst>
                <a:ext uri="{FF2B5EF4-FFF2-40B4-BE49-F238E27FC236}">
                  <a16:creationId xmlns:a16="http://schemas.microsoft.com/office/drawing/2014/main" id="{A879E0F6-1F0F-DC98-86FE-D516F36B3CB3}"/>
                </a:ext>
              </a:extLst>
            </p:cNvPr>
            <p:cNvSpPr/>
            <p:nvPr/>
          </p:nvSpPr>
          <p:spPr>
            <a:xfrm>
              <a:off x="13252424" y="1641655"/>
              <a:ext cx="1211995" cy="51136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209800" y="2576243"/>
            <a:ext cx="5365705" cy="14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883"/>
              </a:lnSpc>
            </a:pPr>
            <a:r>
              <a:rPr lang="ru-RU" sz="5400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Аграрный сектор</a:t>
            </a:r>
            <a:endParaRPr lang="en-US" sz="5400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689D3A-6D04-6ADE-F02D-40849DD9FA1A}"/>
              </a:ext>
            </a:extLst>
          </p:cNvPr>
          <p:cNvSpPr txBox="1"/>
          <p:nvPr/>
        </p:nvSpPr>
        <p:spPr>
          <a:xfrm>
            <a:off x="3235284" y="7022412"/>
            <a:ext cx="320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90 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сельхозпредприятий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2CFCEF-2971-7100-C82D-69652FFB120E}"/>
              </a:ext>
            </a:extLst>
          </p:cNvPr>
          <p:cNvSpPr txBox="1"/>
          <p:nvPr/>
        </p:nvSpPr>
        <p:spPr>
          <a:xfrm>
            <a:off x="677287" y="6894025"/>
            <a:ext cx="22420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205 ИП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арендаторов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C51DDF-6E54-103B-98EC-48ED59B9346E}"/>
              </a:ext>
            </a:extLst>
          </p:cNvPr>
          <p:cNvSpPr txBox="1"/>
          <p:nvPr/>
        </p:nvSpPr>
        <p:spPr>
          <a:xfrm>
            <a:off x="3767052" y="6899301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</a:rPr>
              <a:t>6643</a:t>
            </a:r>
          </a:p>
          <a:p>
            <a:pPr lvl="0" algn="ctr"/>
            <a:r>
              <a:rPr lang="ru-RU" sz="2800" b="1" dirty="0">
                <a:solidFill>
                  <a:schemeClr val="bg1"/>
                </a:solidFill>
              </a:rPr>
              <a:t>ЛПХ</a:t>
            </a:r>
          </a:p>
        </p:txBody>
      </p:sp>
      <p:pic>
        <p:nvPicPr>
          <p:cNvPr id="54" name="Рисунок 53" descr="Трактор">
            <a:extLst>
              <a:ext uri="{FF2B5EF4-FFF2-40B4-BE49-F238E27FC236}">
                <a16:creationId xmlns:a16="http://schemas.microsoft.com/office/drawing/2014/main" id="{8AE2A555-5236-3729-27A4-329566352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4034" y="1656159"/>
            <a:ext cx="6295151" cy="6295151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ACA70CC-6FB4-85A7-F617-AAF2F967F682}"/>
              </a:ext>
            </a:extLst>
          </p:cNvPr>
          <p:cNvSpPr/>
          <p:nvPr/>
        </p:nvSpPr>
        <p:spPr>
          <a:xfrm>
            <a:off x="114299" y="2396899"/>
            <a:ext cx="16687800" cy="152581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94D12A5-B080-6401-A80F-5BE850B20EE7}"/>
              </a:ext>
            </a:extLst>
          </p:cNvPr>
          <p:cNvSpPr/>
          <p:nvPr/>
        </p:nvSpPr>
        <p:spPr>
          <a:xfrm>
            <a:off x="114299" y="4941786"/>
            <a:ext cx="16687800" cy="152581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805F9A2-D7A9-1A0D-F86A-F0EEE8569546}"/>
              </a:ext>
            </a:extLst>
          </p:cNvPr>
          <p:cNvSpPr/>
          <p:nvPr/>
        </p:nvSpPr>
        <p:spPr>
          <a:xfrm>
            <a:off x="114299" y="7515320"/>
            <a:ext cx="16687800" cy="152581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15E51EC-289F-9F8D-F9D9-D782086104CA}"/>
              </a:ext>
            </a:extLst>
          </p:cNvPr>
          <p:cNvSpPr/>
          <p:nvPr/>
        </p:nvSpPr>
        <p:spPr>
          <a:xfrm>
            <a:off x="161472" y="7786761"/>
            <a:ext cx="914400" cy="9143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0" y="64983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Торговля, общественное питание, сфера услуг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6800" y="2400300"/>
            <a:ext cx="16687800" cy="67818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4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Объем торговли общественного питания и сферы услуг в ВМП составляет 660 млн. рублей</a:t>
            </a:r>
          </a:p>
          <a:p>
            <a:pPr marL="0" indent="0">
              <a:spcBef>
                <a:spcPct val="0"/>
              </a:spcBef>
              <a:buNone/>
            </a:pPr>
            <a:endParaRPr lang="ru-RU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4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Торговая площадь стационарных объектов по району составляет 5845 кв.м.</a:t>
            </a:r>
          </a:p>
          <a:p>
            <a:pPr marL="0" indent="0">
              <a:spcBef>
                <a:spcPct val="0"/>
              </a:spcBef>
              <a:buNone/>
            </a:pPr>
            <a:endParaRPr lang="ru-RU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4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сферу услуг, общественного питания и торговли входит 144 объекта  </a:t>
            </a:r>
          </a:p>
          <a:p>
            <a:pPr marL="205740" indent="0">
              <a:buNone/>
            </a:pPr>
            <a:endParaRPr lang="ru-RU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4D5409D-305A-6CD9-DCC9-5F2D565E7715}"/>
              </a:ext>
            </a:extLst>
          </p:cNvPr>
          <p:cNvGrpSpPr/>
          <p:nvPr/>
        </p:nvGrpSpPr>
        <p:grpSpPr>
          <a:xfrm>
            <a:off x="188686" y="2552701"/>
            <a:ext cx="952500" cy="914400"/>
            <a:chOff x="76200" y="2552700"/>
            <a:chExt cx="952500" cy="91440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C966A1-5D37-7E49-D5F5-F59243CC33C2}"/>
                </a:ext>
              </a:extLst>
            </p:cNvPr>
            <p:cNvSpPr/>
            <p:nvPr/>
          </p:nvSpPr>
          <p:spPr>
            <a:xfrm>
              <a:off x="114300" y="2552701"/>
              <a:ext cx="914400" cy="914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Тележка">
              <a:extLst>
                <a:ext uri="{FF2B5EF4-FFF2-40B4-BE49-F238E27FC236}">
                  <a16:creationId xmlns:a16="http://schemas.microsoft.com/office/drawing/2014/main" id="{3419F2E5-E4E1-1745-4C24-96FE3152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200" y="255270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Рисунок 6" descr="Маркер">
            <a:extLst>
              <a:ext uri="{FF2B5EF4-FFF2-40B4-BE49-F238E27FC236}">
                <a16:creationId xmlns:a16="http://schemas.microsoft.com/office/drawing/2014/main" id="{0F60A405-2B9D-8D72-83FC-1C74F8751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936" y="7779697"/>
            <a:ext cx="914400" cy="91440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66C31D-F7DC-8BB7-6BAA-99E6E059B528}"/>
              </a:ext>
            </a:extLst>
          </p:cNvPr>
          <p:cNvGrpSpPr/>
          <p:nvPr/>
        </p:nvGrpSpPr>
        <p:grpSpPr>
          <a:xfrm>
            <a:off x="188686" y="5223667"/>
            <a:ext cx="914400" cy="960939"/>
            <a:chOff x="76200" y="4487360"/>
            <a:chExt cx="914400" cy="960939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3FA3AF00-CA21-6E4F-782B-13456633DE20}"/>
                </a:ext>
              </a:extLst>
            </p:cNvPr>
            <p:cNvSpPr/>
            <p:nvPr/>
          </p:nvSpPr>
          <p:spPr>
            <a:xfrm>
              <a:off x="76200" y="4533900"/>
              <a:ext cx="914400" cy="914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 descr="Корзина для покупок">
              <a:extLst>
                <a:ext uri="{FF2B5EF4-FFF2-40B4-BE49-F238E27FC236}">
                  <a16:creationId xmlns:a16="http://schemas.microsoft.com/office/drawing/2014/main" id="{95BA35F2-B845-91D3-AD6B-8C23F25D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00" y="4487360"/>
              <a:ext cx="914400" cy="9144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FE61ABD-414E-AFA0-3D84-F1A9FD5E1D85}"/>
              </a:ext>
            </a:extLst>
          </p:cNvPr>
          <p:cNvSpPr txBox="1"/>
          <p:nvPr/>
        </p:nvSpPr>
        <p:spPr>
          <a:xfrm>
            <a:off x="12192000" y="9431018"/>
            <a:ext cx="10326914" cy="412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6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47323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316" y="0"/>
            <a:ext cx="12344400" cy="103904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SWOT </a:t>
            </a:r>
            <a:r>
              <a:rPr lang="ru-RU" sz="4800" b="1" dirty="0">
                <a:solidFill>
                  <a:schemeClr val="bg1"/>
                </a:solidFill>
              </a:rPr>
              <a:t>Анализ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315139"/>
              </p:ext>
            </p:extLst>
          </p:nvPr>
        </p:nvGraphicFramePr>
        <p:xfrm>
          <a:off x="533401" y="1181100"/>
          <a:ext cx="17373600" cy="86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Региональное направление конкуренции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Сильные стороны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Слабые стороны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Возможности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Угрозы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Рынки сбыта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1.Близость к рынкам соседнего региона (1);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2.Развитой потребительский рынок (3);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3.Наличие устойчивого спроса на производимую продукцию сельского хозяйства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4.Энергично развивается розничная торговля (3);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5.Наличие возможностей для сбыта продукции сельского хозяйства на внутреннем рынке района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6.Устойчивый спрос на строительные материалы (3);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7.В районе оказываются все базовые услуги (2);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8.Район один из лидеров по производству фруктов и овощей (4).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1.Удаленность от рынков г. Владикавказ для мелких производителей (2);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2.Незначительное число субъектов малого предпринимательства ориентированных на оказание бытовых и прочих услуг населению малочисленных населенных пунктов (3);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3.Отсутсвие системы закупа сельхозпродукции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4.Низкая платежеспособность населения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5.Низкая емкость внутреннего рынка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6.Удаленность от крупных поставщиков и оптовых рынков товаров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7.Низкие закупочные цены на растениеводческую и животноводческую продукцию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8.Отсутствие мощностей для переработки продукции сельского хозяйства (4).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1.Увеличение мощностей по переработке продукции сельского хозяйства за счет действующих предприятий и планируемых к строительству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2.Расширение поставок произведенной сельхозпродукции в другие регионы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3.Развитие в регионе сферы туризма и ее интеграция с действующими отраслями района. Обслуживание туристов дает новые рабочие места и является источником дохода для местного населения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4.Рост реальных доходов населения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5.Развитие придорожного сервиса на федеральной автотрассе М-29 «Кавказ» (3).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1.Нестабильность цен на сельхозпродукцию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2.Ввоз более дешевой импортной продукции из-за пределов Республики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3.Отсутствие цивилизованного рынка не обеспечивает принципы здоровой конкуренции (4);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4.Усиление глобальной и межрегиональной конкуренции на агропродовольственном рынке 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5.Увеличение численности малообеспеченных слоев населения ;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6.Вывоз денежной наличности за пределы района с целью приобретения товаров, оказания услуг (4).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5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6D644D05-8DCC-473C-A416-BD255C8B13A0}" vid="{B6965B22-5A09-408D-B860-AB4F1765AB6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4F2BCB-F6C0-4B4A-9F0B-26DFB3BE87B0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64280</TotalTime>
  <Words>1919</Words>
  <Application>Microsoft Office PowerPoint</Application>
  <PresentationFormat>Произвольный</PresentationFormat>
  <Paragraphs>234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Times New Roman</vt:lpstr>
      <vt:lpstr>Nunito</vt:lpstr>
      <vt:lpstr>Aptos</vt:lpstr>
      <vt:lpstr>Segoe UI Black</vt:lpstr>
      <vt:lpstr>Arial</vt:lpstr>
      <vt:lpstr>Bricolage Grotesque Semi-Bold</vt:lpstr>
      <vt:lpstr>Bricolage Grotesque Light</vt:lpstr>
      <vt:lpstr>Cambria</vt:lpstr>
      <vt:lpstr>Bricolage Grotesque Ultra-Bold</vt:lpstr>
      <vt:lpstr>Calibri</vt:lpstr>
      <vt:lpstr>Bricolage Grotesque Bold</vt:lpstr>
      <vt:lpstr>Office Theme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Торговля, общественное питание, сфера услуг</vt:lpstr>
      <vt:lpstr>SWOT Анализ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White Modern Bold Company Annual Report Presentation</dc:title>
  <dc:creator>User</dc:creator>
  <cp:lastModifiedBy>Луиза Дударова</cp:lastModifiedBy>
  <cp:revision>13</cp:revision>
  <dcterms:created xsi:type="dcterms:W3CDTF">2006-08-16T00:00:00Z</dcterms:created>
  <dcterms:modified xsi:type="dcterms:W3CDTF">2025-03-26T07:52:15Z</dcterms:modified>
  <dc:identifier>DAGXHANkcvc</dc:identifier>
</cp:coreProperties>
</file>