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90" r:id="rId4"/>
    <p:sldId id="291" r:id="rId5"/>
    <p:sldId id="264" r:id="rId6"/>
    <p:sldId id="289" r:id="rId7"/>
    <p:sldId id="259" r:id="rId8"/>
    <p:sldId id="261" r:id="rId9"/>
    <p:sldId id="292" r:id="rId10"/>
  </p:sldIdLst>
  <p:sldSz cx="18288000" cy="10287000"/>
  <p:notesSz cx="6858000" cy="9144000"/>
  <p:embeddedFontLst>
    <p:embeddedFont>
      <p:font typeface="Arial Black" panose="020B0A04020102020204" pitchFamily="34" charset="0"/>
      <p:bold r:id="rId12"/>
    </p:embeddedFont>
    <p:embeddedFont>
      <p:font typeface="Bricolage Grotesque" panose="020B0604020202020204" charset="0"/>
      <p:regular r:id="rId13"/>
    </p:embeddedFont>
    <p:embeddedFont>
      <p:font typeface="Bricolage Grotesque Bold" panose="020B0604020202020204" charset="0"/>
      <p:regular r:id="rId14"/>
    </p:embeddedFont>
    <p:embeddedFont>
      <p:font typeface="Bricolage Grotesque Light" panose="020B0604020202020204" charset="0"/>
      <p:regular r:id="rId15"/>
    </p:embeddedFont>
    <p:embeddedFont>
      <p:font typeface="Bricolage Grotesque Semi-Bold" panose="020B0604020202020204" charset="0"/>
      <p:regular r:id="rId16"/>
    </p:embeddedFont>
    <p:embeddedFont>
      <p:font typeface="Bricolage Grotesque Ultra-Bold" panose="020B0604020202020204" charset="0"/>
      <p:regular r:id="rId17"/>
    </p:embeddedFont>
    <p:embeddedFont>
      <p:font typeface="Cambria" panose="02040503050406030204" pitchFamily="18" charset="0"/>
      <p:regular r:id="rId18"/>
      <p:bold r:id="rId19"/>
      <p:italic r:id="rId20"/>
      <p:boldItalic r:id="rId21"/>
    </p:embeddedFont>
    <p:embeddedFont>
      <p:font typeface="Nunito" pitchFamily="2" charset="-52"/>
      <p:regular r:id="rId22"/>
      <p:bold r:id="rId23"/>
      <p:italic r:id="rId24"/>
      <p:boldItalic r:id="rId25"/>
    </p:embeddedFont>
    <p:embeddedFont>
      <p:font typeface="Segoe UI Black" panose="020B0A02040204020203" pitchFamily="34" charset="0"/>
      <p:bold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C2C2"/>
    <a:srgbClr val="869F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6340" autoAdjust="0"/>
  </p:normalViewPr>
  <p:slideViewPr>
    <p:cSldViewPr>
      <p:cViewPr varScale="1">
        <p:scale>
          <a:sx n="66" d="100"/>
          <a:sy n="66" d="100"/>
        </p:scale>
        <p:origin x="114"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212210154183697"/>
          <c:y val="3.0168471017993959E-2"/>
          <c:w val="0.74016510692173598"/>
          <c:h val="0.73260139852713957"/>
        </c:manualLayout>
      </c:layout>
      <c:barChart>
        <c:barDir val="col"/>
        <c:grouping val="clustered"/>
        <c:varyColors val="0"/>
        <c:dLbls>
          <c:showLegendKey val="0"/>
          <c:showVal val="0"/>
          <c:showCatName val="0"/>
          <c:showSerName val="0"/>
          <c:showPercent val="0"/>
          <c:showBubbleSize val="0"/>
        </c:dLbls>
        <c:gapWidth val="150"/>
        <c:axId val="125978112"/>
        <c:axId val="123584512"/>
      </c:barChart>
      <c:catAx>
        <c:axId val="125978112"/>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123584512"/>
        <c:crosses val="autoZero"/>
        <c:auto val="1"/>
        <c:lblAlgn val="ctr"/>
        <c:lblOffset val="100"/>
        <c:noMultiLvlLbl val="0"/>
      </c:catAx>
      <c:valAx>
        <c:axId val="123584512"/>
        <c:scaling>
          <c:orientation val="minMax"/>
          <c:max val="7200"/>
          <c:min val="500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en-US" sz="1400" b="0" i="0" u="none" strike="noStrike" kern="1200" baseline="0">
                <a:solidFill>
                  <a:schemeClr val="tx1"/>
                </a:solidFill>
                <a:latin typeface="Segoe UI Black" panose="020B0A02040204020203" pitchFamily="34" charset="0"/>
                <a:ea typeface="Segoe UI Black" panose="020B0A02040204020203" pitchFamily="34" charset="0"/>
                <a:cs typeface="+mn-cs"/>
              </a:defRPr>
            </a:pPr>
            <a:endParaRPr lang="ru-RU"/>
          </a:p>
        </c:txPr>
        <c:crossAx val="125978112"/>
        <c:crosses val="autoZero"/>
        <c:crossBetween val="between"/>
        <c:majorUnit val="1000"/>
        <c:minorUnit val="200"/>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lang="en-US" sz="1378" b="1" i="0" u="none" strike="noStrike" kern="1200" baseline="0">
                <a:solidFill>
                  <a:srgbClr val="323232"/>
                </a:solidFill>
                <a:latin typeface="Segoe UI Black" panose="020B0A02040204020203" pitchFamily="34" charset="0"/>
                <a:ea typeface="Segoe UI Black" panose="020B0A02040204020203" pitchFamily="34" charset="0"/>
                <a:cs typeface="+mn-cs"/>
              </a:defRPr>
            </a:pPr>
            <a:endParaRPr lang="ru-RU"/>
          </a:p>
        </c:txPr>
      </c:dTable>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99B8C-FD38-4261-8019-E50DFBAB57B2}" type="datetimeFigureOut">
              <a:rPr lang="ru-RU" smtClean="0"/>
              <a:t>25.03.2025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D6958-A93E-4073-A303-F9C1301FC1D7}" type="slidenum">
              <a:rPr lang="ru-RU" smtClean="0"/>
              <a:t>‹#›</a:t>
            </a:fld>
            <a:endParaRPr lang="ru-RU"/>
          </a:p>
        </p:txBody>
      </p:sp>
    </p:spTree>
    <p:extLst>
      <p:ext uri="{BB962C8B-B14F-4D97-AF65-F5344CB8AC3E}">
        <p14:creationId xmlns:p14="http://schemas.microsoft.com/office/powerpoint/2010/main" val="45603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2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78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3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9351632" y="1943100"/>
            <a:ext cx="8783968" cy="640432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8800" b="1" kern="1200" dirty="0">
                <a:solidFill>
                  <a:schemeClr val="accent1">
                    <a:lumMod val="40000"/>
                    <a:lumOff val="60000"/>
                  </a:schemeClr>
                </a:solidFill>
                <a:latin typeface="Bricolage Grotesque Bold" panose="020B0604020202020204" charset="0"/>
                <a:ea typeface="+mj-ea"/>
                <a:cs typeface="+mj-cs"/>
                <a:sym typeface="Bricolage Grotesque Bold"/>
              </a:rPr>
              <a:t>Инвестиционный паспорт </a:t>
            </a:r>
            <a:r>
              <a:rPr lang="ru-RU" sz="8800" b="1" kern="1200" dirty="0">
                <a:solidFill>
                  <a:schemeClr val="accent1">
                    <a:lumMod val="40000"/>
                    <a:lumOff val="60000"/>
                  </a:schemeClr>
                </a:solidFill>
                <a:latin typeface="Bricolage Grotesque Bold" panose="020B0604020202020204" charset="0"/>
                <a:ea typeface="+mj-ea"/>
                <a:cs typeface="+mj-cs"/>
                <a:sym typeface="Bricolage Grotesque Bold"/>
              </a:rPr>
              <a:t>Ираф</a:t>
            </a:r>
            <a:r>
              <a:rPr lang="ru-RU" sz="8800" b="1" dirty="0">
                <a:solidFill>
                  <a:schemeClr val="accent1">
                    <a:lumMod val="40000"/>
                    <a:lumOff val="60000"/>
                  </a:schemeClr>
                </a:solidFill>
                <a:latin typeface="Bricolage Grotesque Bold" panose="020B0604020202020204" charset="0"/>
                <a:ea typeface="+mj-ea"/>
                <a:cs typeface="+mj-cs"/>
                <a:sym typeface="Bricolage Grotesque Bold"/>
              </a:rPr>
              <a:t>ского</a:t>
            </a:r>
            <a:r>
              <a:rPr lang="en-US" sz="8800" b="1" kern="1200" dirty="0">
                <a:solidFill>
                  <a:schemeClr val="accent1">
                    <a:lumMod val="40000"/>
                    <a:lumOff val="60000"/>
                  </a:schemeClr>
                </a:solidFill>
                <a:latin typeface="Bricolage Grotesque Bold" panose="020B0604020202020204" charset="0"/>
                <a:ea typeface="+mj-ea"/>
                <a:cs typeface="+mj-cs"/>
                <a:sym typeface="Bricolage Grotesque Bold"/>
              </a:rPr>
              <a:t> района</a:t>
            </a:r>
          </a:p>
        </p:txBody>
      </p:sp>
      <p:sp>
        <p:nvSpPr>
          <p:cNvPr id="14" name="TextBox 14"/>
          <p:cNvSpPr txBox="1"/>
          <p:nvPr/>
        </p:nvSpPr>
        <p:spPr>
          <a:xfrm>
            <a:off x="9886449" y="5143498"/>
            <a:ext cx="7208536" cy="1258247"/>
          </a:xfrm>
          <a:prstGeom prst="rect">
            <a:avLst/>
          </a:prstGeom>
        </p:spPr>
        <p:txBody>
          <a:bodyPr vert="horz" lIns="91440" tIns="45720" rIns="91440" bIns="45720" rtlCol="0" anchor="b">
            <a:normAutofit/>
          </a:bodyPr>
          <a:lstStyle/>
          <a:p>
            <a:pPr>
              <a:lnSpc>
                <a:spcPct val="90000"/>
              </a:lnSpc>
              <a:spcBef>
                <a:spcPts val="1000"/>
              </a:spcBef>
            </a:pPr>
            <a:endParaRPr lang="en-US" sz="3000" kern="1200" dirty="0">
              <a:solidFill>
                <a:schemeClr val="tx2"/>
              </a:solidFill>
              <a:latin typeface="+mn-lt"/>
              <a:ea typeface="+mn-ea"/>
              <a:cs typeface="+mn-cs"/>
              <a:sym typeface="Bricolage Grotesque Light"/>
            </a:endParaRPr>
          </a:p>
        </p:txBody>
      </p:sp>
      <p:pic>
        <p:nvPicPr>
          <p:cNvPr id="25" name="Рисунок 24" descr="Пейзаж шоссе контур">
            <a:extLst>
              <a:ext uri="{FF2B5EF4-FFF2-40B4-BE49-F238E27FC236}">
                <a16:creationId xmlns:a16="http://schemas.microsoft.com/office/drawing/2014/main" id="{ACBE510B-377E-ED8B-930B-D18F6BF348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0705" y="2722979"/>
            <a:ext cx="6212640" cy="621264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53" name="Group 3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79" y="-8965"/>
            <a:ext cx="9358011" cy="10295969"/>
            <a:chOff x="305" y="-5977"/>
            <a:chExt cx="6238675" cy="6863979"/>
          </a:xfrm>
        </p:grpSpPr>
        <p:sp>
          <p:nvSpPr>
            <p:cNvPr id="35" name="Freeform: Shape 3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4"/>
          <p:cNvSpPr txBox="1"/>
          <p:nvPr/>
        </p:nvSpPr>
        <p:spPr>
          <a:xfrm>
            <a:off x="7162664" y="8481844"/>
            <a:ext cx="626243" cy="662373"/>
          </a:xfrm>
          <a:prstGeom prst="rect">
            <a:avLst/>
          </a:prstGeom>
        </p:spPr>
        <p:txBody>
          <a:bodyPr lIns="50800" tIns="50800" rIns="50800" bIns="50800" rtlCol="0" anchor="ctr"/>
          <a:lstStyle/>
          <a:p>
            <a:pPr algn="ctr">
              <a:lnSpc>
                <a:spcPts val="2355"/>
              </a:lnSpc>
            </a:pPr>
            <a:endParaRPr/>
          </a:p>
        </p:txBody>
      </p:sp>
      <p:sp>
        <p:nvSpPr>
          <p:cNvPr id="10" name="TextBox 10"/>
          <p:cNvSpPr txBox="1"/>
          <p:nvPr/>
        </p:nvSpPr>
        <p:spPr>
          <a:xfrm rot="20412897">
            <a:off x="14378440" y="5417366"/>
            <a:ext cx="442741" cy="481806"/>
          </a:xfrm>
          <a:prstGeom prst="rect">
            <a:avLst/>
          </a:prstGeom>
        </p:spPr>
        <p:txBody>
          <a:bodyPr lIns="50800" tIns="50800" rIns="50800" bIns="50800" rtlCol="0" anchor="ctr"/>
          <a:lstStyle/>
          <a:p>
            <a:pPr algn="ctr">
              <a:lnSpc>
                <a:spcPts val="2730"/>
              </a:lnSpc>
            </a:pPr>
            <a:endParaRPr/>
          </a:p>
        </p:txBody>
      </p:sp>
      <p:pic>
        <p:nvPicPr>
          <p:cNvPr id="3" name="Рисунок 2">
            <a:extLst>
              <a:ext uri="{FF2B5EF4-FFF2-40B4-BE49-F238E27FC236}">
                <a16:creationId xmlns:a16="http://schemas.microsoft.com/office/drawing/2014/main" id="{7EF125BD-E5C3-A34D-069F-906BCEE14927}"/>
              </a:ext>
            </a:extLst>
          </p:cNvPr>
          <p:cNvPicPr>
            <a:picLocks noChangeAspect="1"/>
          </p:cNvPicPr>
          <p:nvPr/>
        </p:nvPicPr>
        <p:blipFill>
          <a:blip r:embed="rId4"/>
          <a:stretch>
            <a:fillRect/>
          </a:stretch>
        </p:blipFill>
        <p:spPr>
          <a:xfrm>
            <a:off x="9247673" y="8688710"/>
            <a:ext cx="8559196" cy="9134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TextBox 10"/>
          <p:cNvSpPr txBox="1"/>
          <p:nvPr/>
        </p:nvSpPr>
        <p:spPr>
          <a:xfrm>
            <a:off x="11316890" y="6420736"/>
            <a:ext cx="1051727" cy="1112403"/>
          </a:xfrm>
          <a:prstGeom prst="rect">
            <a:avLst/>
          </a:prstGeom>
        </p:spPr>
        <p:txBody>
          <a:bodyPr lIns="50800" tIns="50800" rIns="50800" bIns="50800" rtlCol="0" anchor="ctr"/>
          <a:lstStyle/>
          <a:p>
            <a:pPr algn="ctr">
              <a:lnSpc>
                <a:spcPts val="2730"/>
              </a:lnSpc>
            </a:pPr>
            <a:endParaRPr/>
          </a:p>
        </p:txBody>
      </p:sp>
      <p:sp>
        <p:nvSpPr>
          <p:cNvPr id="11" name="TextBox 11"/>
          <p:cNvSpPr txBox="1"/>
          <p:nvPr/>
        </p:nvSpPr>
        <p:spPr>
          <a:xfrm>
            <a:off x="431910" y="1765972"/>
            <a:ext cx="11674709" cy="3292312"/>
          </a:xfrm>
          <a:prstGeom prst="rect">
            <a:avLst/>
          </a:prstGeom>
        </p:spPr>
        <p:txBody>
          <a:bodyPr wrap="square" lIns="0" tIns="0" rIns="0" bIns="0" rtlCol="0" anchor="t">
            <a:spAutoFit/>
          </a:bodyPr>
          <a:lstStyle/>
          <a:p>
            <a:pPr algn="l">
              <a:lnSpc>
                <a:spcPts val="12706"/>
              </a:lnSpc>
            </a:pPr>
            <a:r>
              <a:rPr lang="ru-RU" sz="12834" b="1" dirty="0">
                <a:solidFill>
                  <a:schemeClr val="bg1"/>
                </a:solidFill>
                <a:latin typeface="Bricolage Grotesque Bold"/>
                <a:ea typeface="Bricolage Grotesque Bold"/>
                <a:cs typeface="Bricolage Grotesque Bold"/>
                <a:sym typeface="Bricolage Grotesque Bold"/>
              </a:rPr>
              <a:t>Общая</a:t>
            </a:r>
            <a:r>
              <a:rPr lang="ru-RU" sz="12834" b="1" dirty="0">
                <a:solidFill>
                  <a:schemeClr val="accent1">
                    <a:lumMod val="40000"/>
                    <a:lumOff val="60000"/>
                  </a:schemeClr>
                </a:solidFill>
                <a:latin typeface="Bricolage Grotesque Bold"/>
                <a:ea typeface="Bricolage Grotesque Bold"/>
                <a:cs typeface="Bricolage Grotesque Bold"/>
                <a:sym typeface="Bricolage Grotesque Bold"/>
              </a:rPr>
              <a:t> </a:t>
            </a:r>
            <a:r>
              <a:rPr lang="ru-RU" sz="12834" b="1" dirty="0">
                <a:solidFill>
                  <a:schemeClr val="bg1"/>
                </a:solidFill>
                <a:latin typeface="Bricolage Grotesque Bold"/>
                <a:ea typeface="Bricolage Grotesque Bold"/>
                <a:cs typeface="Bricolage Grotesque Bold"/>
                <a:sym typeface="Bricolage Grotesque Bold"/>
              </a:rPr>
              <a:t>характеристика </a:t>
            </a:r>
            <a:endParaRPr lang="en-US" sz="12834" b="1" dirty="0">
              <a:solidFill>
                <a:schemeClr val="bg1"/>
              </a:solidFill>
              <a:latin typeface="Bricolage Grotesque Bold"/>
              <a:ea typeface="Bricolage Grotesque Bold"/>
              <a:cs typeface="Bricolage Grotesque Bold"/>
              <a:sym typeface="Bricolage Grotesque Bold"/>
            </a:endParaRPr>
          </a:p>
        </p:txBody>
      </p:sp>
      <p:sp>
        <p:nvSpPr>
          <p:cNvPr id="16" name="TextBox 16"/>
          <p:cNvSpPr txBox="1"/>
          <p:nvPr/>
        </p:nvSpPr>
        <p:spPr>
          <a:xfrm>
            <a:off x="630789" y="7342455"/>
            <a:ext cx="1780386" cy="792140"/>
          </a:xfrm>
          <a:prstGeom prst="rect">
            <a:avLst/>
          </a:prstGeom>
        </p:spPr>
        <p:txBody>
          <a:bodyPr wrap="square" lIns="0" tIns="0" rIns="0" bIns="0" rtlCol="0" anchor="t">
            <a:spAutoFit/>
          </a:bodyPr>
          <a:lstStyle/>
          <a:p>
            <a:pPr algn="l">
              <a:lnSpc>
                <a:spcPts val="6512"/>
              </a:lnSpc>
            </a:pPr>
            <a:r>
              <a:rPr lang="ru-RU" sz="4823" b="1" spc="-86" dirty="0">
                <a:solidFill>
                  <a:srgbClr val="323232"/>
                </a:solidFill>
                <a:latin typeface="Bricolage Grotesque Bold"/>
                <a:ea typeface="Bricolage Grotesque Bold"/>
                <a:cs typeface="Bricolage Grotesque Bold"/>
                <a:sym typeface="Bricolage Grotesque Bold"/>
              </a:rPr>
              <a:t>15607</a:t>
            </a:r>
            <a:endParaRPr lang="en-US" sz="4823" b="1" spc="-86" dirty="0">
              <a:solidFill>
                <a:srgbClr val="323232"/>
              </a:solidFill>
              <a:latin typeface="Bricolage Grotesque Bold"/>
              <a:ea typeface="Bricolage Grotesque Bold"/>
              <a:cs typeface="Bricolage Grotesque Bold"/>
              <a:sym typeface="Bricolage Grotesque Bold"/>
            </a:endParaRPr>
          </a:p>
        </p:txBody>
      </p:sp>
      <p:sp>
        <p:nvSpPr>
          <p:cNvPr id="17" name="TextBox 17"/>
          <p:cNvSpPr txBox="1"/>
          <p:nvPr/>
        </p:nvSpPr>
        <p:spPr>
          <a:xfrm>
            <a:off x="431910" y="8132693"/>
            <a:ext cx="2107697" cy="675185"/>
          </a:xfrm>
          <a:prstGeom prst="rect">
            <a:avLst/>
          </a:prstGeom>
        </p:spPr>
        <p:txBody>
          <a:bodyPr wrap="square" lIns="0" tIns="0" rIns="0" bIns="0" rtlCol="0" anchor="t">
            <a:spAutoFit/>
          </a:bodyPr>
          <a:lstStyle/>
          <a:p>
            <a:pPr algn="ctr">
              <a:lnSpc>
                <a:spcPts val="2730"/>
              </a:lnSpc>
            </a:pPr>
            <a:r>
              <a:rPr lang="ru-RU" spc="-36" dirty="0">
                <a:solidFill>
                  <a:srgbClr val="323232"/>
                </a:solidFill>
                <a:latin typeface="Nunito" pitchFamily="2" charset="-52"/>
                <a:ea typeface="Calibri" panose="020F0502020204030204" pitchFamily="34" charset="0"/>
                <a:cs typeface="Calibri" panose="020F0502020204030204" pitchFamily="34" charset="0"/>
                <a:sym typeface="Bricolage Grotesque Light"/>
              </a:rPr>
              <a:t>Общая численность населения</a:t>
            </a:r>
            <a:endParaRPr lang="en-US" spc="-36" dirty="0">
              <a:solidFill>
                <a:srgbClr val="323232"/>
              </a:solidFill>
              <a:latin typeface="Nunito" pitchFamily="2" charset="-52"/>
              <a:ea typeface="Bricolage Grotesque Light"/>
              <a:cs typeface="Bricolage Grotesque Light"/>
              <a:sym typeface="Bricolage Grotesque Light"/>
            </a:endParaRPr>
          </a:p>
        </p:txBody>
      </p:sp>
      <p:sp>
        <p:nvSpPr>
          <p:cNvPr id="20" name="TextBox 20"/>
          <p:cNvSpPr txBox="1"/>
          <p:nvPr/>
        </p:nvSpPr>
        <p:spPr>
          <a:xfrm>
            <a:off x="2783007" y="7351540"/>
            <a:ext cx="3527555" cy="791307"/>
          </a:xfrm>
          <a:prstGeom prst="rect">
            <a:avLst/>
          </a:prstGeom>
        </p:spPr>
        <p:txBody>
          <a:bodyPr wrap="square" lIns="0" tIns="0" rIns="0" bIns="0" rtlCol="0" anchor="t">
            <a:spAutoFit/>
          </a:bodyPr>
          <a:lstStyle/>
          <a:p>
            <a:pPr algn="l">
              <a:lnSpc>
                <a:spcPts val="6512"/>
              </a:lnSpc>
            </a:pPr>
            <a:r>
              <a:rPr lang="ru-RU" sz="4823" b="1" spc="-86" dirty="0">
                <a:solidFill>
                  <a:srgbClr val="323232"/>
                </a:solidFill>
                <a:latin typeface="Bricolage Grotesque Bold"/>
                <a:ea typeface="Bricolage Grotesque Bold"/>
                <a:cs typeface="Bricolage Grotesque Bold"/>
                <a:sym typeface="Bricolage Grotesque Bold"/>
              </a:rPr>
              <a:t>  137 618 га</a:t>
            </a:r>
            <a:endParaRPr lang="en-US" sz="4823" b="1" spc="-86" dirty="0">
              <a:solidFill>
                <a:srgbClr val="323232"/>
              </a:solidFill>
              <a:latin typeface="Bricolage Grotesque Bold"/>
              <a:ea typeface="Bricolage Grotesque Bold"/>
              <a:cs typeface="Bricolage Grotesque Bold"/>
              <a:sym typeface="Bricolage Grotesque Bold"/>
            </a:endParaRPr>
          </a:p>
        </p:txBody>
      </p:sp>
      <p:sp>
        <p:nvSpPr>
          <p:cNvPr id="21" name="TextBox 21"/>
          <p:cNvSpPr txBox="1"/>
          <p:nvPr/>
        </p:nvSpPr>
        <p:spPr>
          <a:xfrm>
            <a:off x="3519191" y="8132693"/>
            <a:ext cx="1561738" cy="329706"/>
          </a:xfrm>
          <a:prstGeom prst="rect">
            <a:avLst/>
          </a:prstGeom>
        </p:spPr>
        <p:txBody>
          <a:bodyPr lIns="0" tIns="0" rIns="0" bIns="0" rtlCol="0" anchor="t">
            <a:spAutoFit/>
          </a:bodyPr>
          <a:lstStyle/>
          <a:p>
            <a:pPr algn="l">
              <a:lnSpc>
                <a:spcPts val="2730"/>
              </a:lnSpc>
            </a:pPr>
            <a:r>
              <a:rPr lang="ru-RU" sz="2022" spc="-36" dirty="0">
                <a:solidFill>
                  <a:srgbClr val="323232"/>
                </a:solidFill>
                <a:latin typeface="Bricolage Grotesque Light"/>
                <a:ea typeface="Bricolage Grotesque Light"/>
                <a:cs typeface="Bricolage Grotesque Light"/>
                <a:sym typeface="Bricolage Grotesque Light"/>
              </a:rPr>
              <a:t>Площадь МО</a:t>
            </a:r>
            <a:endParaRPr lang="en-US" sz="2022" spc="-36" dirty="0">
              <a:solidFill>
                <a:srgbClr val="323232"/>
              </a:solidFill>
              <a:latin typeface="Bricolage Grotesque Light"/>
              <a:ea typeface="Bricolage Grotesque Light"/>
              <a:cs typeface="Bricolage Grotesque Light"/>
              <a:sym typeface="Bricolage Grotesque Light"/>
            </a:endParaRPr>
          </a:p>
        </p:txBody>
      </p:sp>
      <p:sp>
        <p:nvSpPr>
          <p:cNvPr id="28" name="TextBox 28"/>
          <p:cNvSpPr txBox="1"/>
          <p:nvPr/>
        </p:nvSpPr>
        <p:spPr>
          <a:xfrm>
            <a:off x="6498308" y="7331299"/>
            <a:ext cx="914399" cy="792140"/>
          </a:xfrm>
          <a:prstGeom prst="rect">
            <a:avLst/>
          </a:prstGeom>
        </p:spPr>
        <p:txBody>
          <a:bodyPr wrap="square" lIns="0" tIns="0" rIns="0" bIns="0" rtlCol="0" anchor="t">
            <a:spAutoFit/>
          </a:bodyPr>
          <a:lstStyle/>
          <a:p>
            <a:pPr algn="l">
              <a:lnSpc>
                <a:spcPts val="6512"/>
              </a:lnSpc>
            </a:pPr>
            <a:r>
              <a:rPr lang="ru-RU" sz="4823" b="1" spc="-86" dirty="0">
                <a:solidFill>
                  <a:srgbClr val="323232"/>
                </a:solidFill>
                <a:latin typeface="Bricolage Grotesque Bold"/>
                <a:ea typeface="Bricolage Grotesque Bold"/>
                <a:cs typeface="Bricolage Grotesque Bold"/>
                <a:sym typeface="Bricolage Grotesque Bold"/>
              </a:rPr>
              <a:t>36</a:t>
            </a:r>
            <a:endParaRPr lang="en-US" sz="4823" b="1" spc="-86" dirty="0">
              <a:solidFill>
                <a:srgbClr val="323232"/>
              </a:solidFill>
              <a:latin typeface="Bricolage Grotesque Bold"/>
              <a:ea typeface="Bricolage Grotesque Bold"/>
              <a:cs typeface="Bricolage Grotesque Bold"/>
              <a:sym typeface="Bricolage Grotesque Bold"/>
            </a:endParaRPr>
          </a:p>
        </p:txBody>
      </p:sp>
      <p:sp>
        <p:nvSpPr>
          <p:cNvPr id="29" name="TextBox 29"/>
          <p:cNvSpPr txBox="1"/>
          <p:nvPr/>
        </p:nvSpPr>
        <p:spPr>
          <a:xfrm>
            <a:off x="6057205" y="8124582"/>
            <a:ext cx="1709487" cy="675634"/>
          </a:xfrm>
          <a:prstGeom prst="rect">
            <a:avLst/>
          </a:prstGeom>
        </p:spPr>
        <p:txBody>
          <a:bodyPr wrap="square" lIns="0" tIns="0" rIns="0" bIns="0" rtlCol="0" anchor="t">
            <a:spAutoFit/>
          </a:bodyPr>
          <a:lstStyle/>
          <a:p>
            <a:pPr algn="ctr">
              <a:lnSpc>
                <a:spcPts val="2730"/>
              </a:lnSpc>
            </a:pPr>
            <a:r>
              <a:rPr lang="ru-RU" sz="2022" spc="-36" dirty="0">
                <a:solidFill>
                  <a:srgbClr val="323232"/>
                </a:solidFill>
                <a:latin typeface="Bricolage Grotesque Light"/>
                <a:ea typeface="Bricolage Grotesque Light"/>
                <a:cs typeface="Bricolage Grotesque Light"/>
                <a:sym typeface="Bricolage Grotesque Light"/>
              </a:rPr>
              <a:t>Населенных пунктов</a:t>
            </a:r>
            <a:endParaRPr lang="en-US" sz="2022" spc="-36" dirty="0">
              <a:solidFill>
                <a:srgbClr val="323232"/>
              </a:solidFill>
              <a:latin typeface="Bricolage Grotesque Light"/>
              <a:ea typeface="Bricolage Grotesque Light"/>
              <a:cs typeface="Bricolage Grotesque Light"/>
              <a:sym typeface="Bricolage Grotesque Light"/>
            </a:endParaRPr>
          </a:p>
        </p:txBody>
      </p:sp>
      <p:sp>
        <p:nvSpPr>
          <p:cNvPr id="30" name="Freeform 30"/>
          <p:cNvSpPr/>
          <p:nvPr/>
        </p:nvSpPr>
        <p:spPr>
          <a:xfrm>
            <a:off x="11399849" y="6636181"/>
            <a:ext cx="885811" cy="885811"/>
          </a:xfrm>
          <a:custGeom>
            <a:avLst/>
            <a:gdLst/>
            <a:ahLst/>
            <a:cxnLst/>
            <a:rect l="l" t="t" r="r" b="b"/>
            <a:pathLst>
              <a:path w="885811" h="885811">
                <a:moveTo>
                  <a:pt x="0" y="0"/>
                </a:moveTo>
                <a:lnTo>
                  <a:pt x="885811" y="0"/>
                </a:lnTo>
                <a:lnTo>
                  <a:pt x="885811" y="885811"/>
                </a:lnTo>
                <a:lnTo>
                  <a:pt x="0" y="8858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45" name="Овал 44">
            <a:extLst>
              <a:ext uri="{FF2B5EF4-FFF2-40B4-BE49-F238E27FC236}">
                <a16:creationId xmlns:a16="http://schemas.microsoft.com/office/drawing/2014/main" id="{4C3074B5-2E08-C3AA-3BD6-6F90BD91C434}"/>
              </a:ext>
            </a:extLst>
          </p:cNvPr>
          <p:cNvSpPr/>
          <p:nvPr/>
        </p:nvSpPr>
        <p:spPr>
          <a:xfrm>
            <a:off x="947044" y="6359464"/>
            <a:ext cx="990600" cy="982991"/>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1" name="Рисунок 40" descr="Группа со сплошной заливкой">
            <a:extLst>
              <a:ext uri="{FF2B5EF4-FFF2-40B4-BE49-F238E27FC236}">
                <a16:creationId xmlns:a16="http://schemas.microsoft.com/office/drawing/2014/main" id="{742F475E-B0EC-94F6-A261-758A81D7F8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215" y="6420736"/>
            <a:ext cx="914400" cy="914400"/>
          </a:xfrm>
          <a:prstGeom prst="rect">
            <a:avLst/>
          </a:prstGeom>
        </p:spPr>
      </p:pic>
      <p:pic>
        <p:nvPicPr>
          <p:cNvPr id="46" name="Рисунок 45">
            <a:extLst>
              <a:ext uri="{FF2B5EF4-FFF2-40B4-BE49-F238E27FC236}">
                <a16:creationId xmlns:a16="http://schemas.microsoft.com/office/drawing/2014/main" id="{EFCB788D-9469-8DC8-DD18-A20D3ED7BEF4}"/>
              </a:ext>
            </a:extLst>
          </p:cNvPr>
          <p:cNvPicPr>
            <a:picLocks noChangeAspect="1"/>
          </p:cNvPicPr>
          <p:nvPr/>
        </p:nvPicPr>
        <p:blipFill>
          <a:blip r:embed="rId6"/>
          <a:stretch>
            <a:fillRect/>
          </a:stretch>
        </p:blipFill>
        <p:spPr>
          <a:xfrm>
            <a:off x="3873347" y="6353595"/>
            <a:ext cx="993734" cy="981541"/>
          </a:xfrm>
          <a:prstGeom prst="rect">
            <a:avLst/>
          </a:prstGeom>
        </p:spPr>
      </p:pic>
      <p:pic>
        <p:nvPicPr>
          <p:cNvPr id="44" name="Рисунок 43" descr="Карта с кнопкой контур">
            <a:extLst>
              <a:ext uri="{FF2B5EF4-FFF2-40B4-BE49-F238E27FC236}">
                <a16:creationId xmlns:a16="http://schemas.microsoft.com/office/drawing/2014/main" id="{775AC423-E191-91BA-F00B-61B94DB832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73347" y="6340811"/>
            <a:ext cx="914400" cy="914400"/>
          </a:xfrm>
          <a:prstGeom prst="rect">
            <a:avLst/>
          </a:prstGeom>
        </p:spPr>
      </p:pic>
      <p:pic>
        <p:nvPicPr>
          <p:cNvPr id="51" name="Рисунок 50">
            <a:extLst>
              <a:ext uri="{FF2B5EF4-FFF2-40B4-BE49-F238E27FC236}">
                <a16:creationId xmlns:a16="http://schemas.microsoft.com/office/drawing/2014/main" id="{ACC2A733-4DEA-7B1D-A93E-CBDEABB7DB8B}"/>
              </a:ext>
            </a:extLst>
          </p:cNvPr>
          <p:cNvPicPr>
            <a:picLocks noChangeAspect="1"/>
          </p:cNvPicPr>
          <p:nvPr/>
        </p:nvPicPr>
        <p:blipFill>
          <a:blip r:embed="rId6"/>
          <a:stretch>
            <a:fillRect/>
          </a:stretch>
        </p:blipFill>
        <p:spPr>
          <a:xfrm>
            <a:off x="6425531" y="6388264"/>
            <a:ext cx="993734" cy="981541"/>
          </a:xfrm>
          <a:prstGeom prst="rect">
            <a:avLst/>
          </a:prstGeom>
        </p:spPr>
      </p:pic>
      <p:pic>
        <p:nvPicPr>
          <p:cNvPr id="50" name="Рисунок 49" descr="Город со сплошной заливкой">
            <a:extLst>
              <a:ext uri="{FF2B5EF4-FFF2-40B4-BE49-F238E27FC236}">
                <a16:creationId xmlns:a16="http://schemas.microsoft.com/office/drawing/2014/main" id="{EC943B8D-431C-F7F6-8E92-2470C6227B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54748" y="6375594"/>
            <a:ext cx="914400" cy="914400"/>
          </a:xfrm>
          <a:prstGeom prst="rect">
            <a:avLst/>
          </a:prstGeom>
        </p:spPr>
      </p:pic>
      <p:pic>
        <p:nvPicPr>
          <p:cNvPr id="52" name="Рисунок 51">
            <a:extLst>
              <a:ext uri="{FF2B5EF4-FFF2-40B4-BE49-F238E27FC236}">
                <a16:creationId xmlns:a16="http://schemas.microsoft.com/office/drawing/2014/main" id="{7749F511-FD55-03AE-68C6-318A5CA9E9A3}"/>
              </a:ext>
            </a:extLst>
          </p:cNvPr>
          <p:cNvPicPr>
            <a:picLocks noChangeAspect="1"/>
          </p:cNvPicPr>
          <p:nvPr/>
        </p:nvPicPr>
        <p:blipFill>
          <a:blip r:embed="rId11"/>
          <a:stretch>
            <a:fillRect/>
          </a:stretch>
        </p:blipFill>
        <p:spPr>
          <a:xfrm>
            <a:off x="10037667" y="734159"/>
            <a:ext cx="8009310" cy="8989116"/>
          </a:xfrm>
          <a:prstGeom prst="rect">
            <a:avLst/>
          </a:prstGeom>
        </p:spPr>
      </p:pic>
      <p:sp>
        <p:nvSpPr>
          <p:cNvPr id="5" name="TextBox 4">
            <a:extLst>
              <a:ext uri="{FF2B5EF4-FFF2-40B4-BE49-F238E27FC236}">
                <a16:creationId xmlns:a16="http://schemas.microsoft.com/office/drawing/2014/main" id="{71D8E3B4-0AB2-3F03-11BD-470EDBD629AE}"/>
              </a:ext>
            </a:extLst>
          </p:cNvPr>
          <p:cNvSpPr txBox="1"/>
          <p:nvPr/>
        </p:nvSpPr>
        <p:spPr>
          <a:xfrm>
            <a:off x="76200" y="172274"/>
            <a:ext cx="10373156" cy="400366"/>
          </a:xfrm>
          <a:prstGeom prst="rect">
            <a:avLst/>
          </a:prstGeom>
          <a:noFill/>
        </p:spPr>
        <p:txBody>
          <a:bodyPr wrap="square">
            <a:spAutoFit/>
          </a:bodyPr>
          <a:lstStyle/>
          <a:p>
            <a:pPr marL="0" marR="0" lvl="0" indent="0" algn="l" defTabSz="914400" rtl="0" eaLnBrk="1" fontAlgn="auto" latinLnBrk="0" hangingPunct="1">
              <a:lnSpc>
                <a:spcPts val="2239"/>
              </a:lnSpc>
              <a:spcBef>
                <a:spcPts val="0"/>
              </a:spcBef>
              <a:spcAft>
                <a:spcPts val="0"/>
              </a:spcAft>
              <a:buClrTx/>
              <a:buSzTx/>
              <a:buFontTx/>
              <a:buNone/>
              <a:tabLst/>
              <a:defRPr/>
            </a:pPr>
            <a:r>
              <a:rPr kumimoji="0" lang="ru-RU" sz="2400" b="1" i="0" u="none" strike="noStrike" kern="1200" cap="none" spc="0" normalizeH="0" baseline="0" noProof="0" dirty="0">
                <a:ln>
                  <a:noFill/>
                </a:ln>
                <a:solidFill>
                  <a:schemeClr val="bg1">
                    <a:alpha val="66000"/>
                  </a:schemeClr>
                </a:solidFill>
                <a:effectLst/>
                <a:uLnTx/>
                <a:uFillTx/>
                <a:latin typeface="Bricolage Grotesque Bold"/>
                <a:ea typeface="Bricolage Grotesque Bold"/>
                <a:cs typeface="Bricolage Grotesque Bold"/>
                <a:sym typeface="Bricolage Grotesque Bold"/>
              </a:rPr>
              <a:t>Инвестиционный портал РСО-Алания</a:t>
            </a:r>
            <a:endParaRPr kumimoji="0" lang="en-US" sz="2400" b="1" i="0" u="none" strike="noStrike" kern="1200" cap="none" spc="0" normalizeH="0" baseline="0" noProof="0" dirty="0">
              <a:ln>
                <a:noFill/>
              </a:ln>
              <a:solidFill>
                <a:schemeClr val="bg1">
                  <a:alpha val="66000"/>
                </a:schemeClr>
              </a:solidFill>
              <a:effectLst/>
              <a:uLnTx/>
              <a:uFillTx/>
              <a:latin typeface="Bricolage Grotesque Bold"/>
              <a:ea typeface="Bricolage Grotesque Bold"/>
              <a:cs typeface="Bricolage Grotesque Bold"/>
              <a:sym typeface="Bricolage Grotesque Bold"/>
            </a:endParaRPr>
          </a:p>
        </p:txBody>
      </p:sp>
      <p:pic>
        <p:nvPicPr>
          <p:cNvPr id="2" name="Рисунок 1">
            <a:extLst>
              <a:ext uri="{FF2B5EF4-FFF2-40B4-BE49-F238E27FC236}">
                <a16:creationId xmlns:a16="http://schemas.microsoft.com/office/drawing/2014/main" id="{32D8229E-3B46-362E-10E3-E76143DC425E}"/>
              </a:ext>
            </a:extLst>
          </p:cNvPr>
          <p:cNvPicPr>
            <a:picLocks noChangeAspect="1"/>
          </p:cNvPicPr>
          <p:nvPr/>
        </p:nvPicPr>
        <p:blipFill>
          <a:blip r:embed="rId12"/>
          <a:stretch>
            <a:fillRect/>
          </a:stretch>
        </p:blipFill>
        <p:spPr>
          <a:xfrm>
            <a:off x="11467201" y="5445895"/>
            <a:ext cx="1018120" cy="10181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8" name="Group 8"/>
          <p:cNvGrpSpPr/>
          <p:nvPr/>
        </p:nvGrpSpPr>
        <p:grpSpPr>
          <a:xfrm>
            <a:off x="530038" y="2171701"/>
            <a:ext cx="11204762" cy="7047372"/>
            <a:chOff x="0" y="-38100"/>
            <a:chExt cx="3067736" cy="318813"/>
          </a:xfrm>
        </p:grpSpPr>
        <p:sp>
          <p:nvSpPr>
            <p:cNvPr id="9" name="Freeform 9"/>
            <p:cNvSpPr/>
            <p:nvPr/>
          </p:nvSpPr>
          <p:spPr>
            <a:xfrm>
              <a:off x="0" y="-3181"/>
              <a:ext cx="3058316" cy="283894"/>
            </a:xfrm>
            <a:custGeom>
              <a:avLst/>
              <a:gdLst/>
              <a:ahLst/>
              <a:cxnLst/>
              <a:rect l="l" t="t" r="r" b="b"/>
              <a:pathLst>
                <a:path w="3067736" h="279079">
                  <a:moveTo>
                    <a:pt x="53838" y="0"/>
                  </a:moveTo>
                  <a:lnTo>
                    <a:pt x="3013898" y="0"/>
                  </a:lnTo>
                  <a:cubicBezTo>
                    <a:pt x="3028176" y="0"/>
                    <a:pt x="3041870" y="5672"/>
                    <a:pt x="3051967" y="15769"/>
                  </a:cubicBezTo>
                  <a:cubicBezTo>
                    <a:pt x="3062063" y="25865"/>
                    <a:pt x="3067736" y="39559"/>
                    <a:pt x="3067736" y="53838"/>
                  </a:cubicBezTo>
                  <a:lnTo>
                    <a:pt x="3067736" y="225241"/>
                  </a:lnTo>
                  <a:cubicBezTo>
                    <a:pt x="3067736" y="239520"/>
                    <a:pt x="3062063" y="253213"/>
                    <a:pt x="3051967" y="263310"/>
                  </a:cubicBezTo>
                  <a:cubicBezTo>
                    <a:pt x="3041870" y="273407"/>
                    <a:pt x="3028176" y="279079"/>
                    <a:pt x="3013898" y="279079"/>
                  </a:cubicBezTo>
                  <a:lnTo>
                    <a:pt x="53838" y="279079"/>
                  </a:lnTo>
                  <a:cubicBezTo>
                    <a:pt x="39559" y="279079"/>
                    <a:pt x="25865" y="273407"/>
                    <a:pt x="15769" y="263310"/>
                  </a:cubicBezTo>
                  <a:cubicBezTo>
                    <a:pt x="5672" y="253213"/>
                    <a:pt x="0" y="239520"/>
                    <a:pt x="0" y="225241"/>
                  </a:cubicBezTo>
                  <a:lnTo>
                    <a:pt x="0" y="53838"/>
                  </a:lnTo>
                  <a:cubicBezTo>
                    <a:pt x="0" y="39559"/>
                    <a:pt x="5672" y="25865"/>
                    <a:pt x="15769" y="15769"/>
                  </a:cubicBezTo>
                  <a:cubicBezTo>
                    <a:pt x="25865" y="5672"/>
                    <a:pt x="39559" y="0"/>
                    <a:pt x="53838" y="0"/>
                  </a:cubicBezTo>
                  <a:close/>
                </a:path>
              </a:pathLst>
            </a:custGeom>
            <a:solidFill>
              <a:schemeClr val="accent1">
                <a:lumMod val="20000"/>
                <a:lumOff val="80000"/>
              </a:schemeClr>
            </a:solidFill>
          </p:spPr>
          <p:txBody>
            <a:bodyPr/>
            <a:lstStyle/>
            <a:p>
              <a:endParaRPr lang="ru-RU" sz="2000" dirty="0"/>
            </a:p>
          </p:txBody>
        </p:sp>
        <p:sp>
          <p:nvSpPr>
            <p:cNvPr id="10" name="TextBox 10"/>
            <p:cNvSpPr txBox="1"/>
            <p:nvPr/>
          </p:nvSpPr>
          <p:spPr>
            <a:xfrm>
              <a:off x="0" y="-38100"/>
              <a:ext cx="3067736" cy="317179"/>
            </a:xfrm>
            <a:prstGeom prst="rect">
              <a:avLst/>
            </a:prstGeom>
          </p:spPr>
          <p:txBody>
            <a:bodyPr lIns="50800" tIns="50800" rIns="50800" bIns="50800" rtlCol="0" anchor="ctr"/>
            <a:lstStyle/>
            <a:p>
              <a:pPr algn="ctr">
                <a:lnSpc>
                  <a:spcPts val="2355"/>
                </a:lnSpc>
              </a:pPr>
              <a:endParaRPr/>
            </a:p>
          </p:txBody>
        </p:sp>
      </p:grpSp>
      <p:sp>
        <p:nvSpPr>
          <p:cNvPr id="11" name="TextBox 11"/>
          <p:cNvSpPr txBox="1"/>
          <p:nvPr/>
        </p:nvSpPr>
        <p:spPr>
          <a:xfrm>
            <a:off x="720250" y="1266209"/>
            <a:ext cx="9854097" cy="987450"/>
          </a:xfrm>
          <a:prstGeom prst="rect">
            <a:avLst/>
          </a:prstGeom>
        </p:spPr>
        <p:txBody>
          <a:bodyPr lIns="0" tIns="0" rIns="0" bIns="0" rtlCol="0" anchor="t">
            <a:spAutoFit/>
          </a:bodyPr>
          <a:lstStyle/>
          <a:p>
            <a:pPr algn="l">
              <a:lnSpc>
                <a:spcPts val="7684"/>
              </a:lnSpc>
            </a:pPr>
            <a:r>
              <a:rPr lang="ru-RU" sz="6986" b="1" dirty="0">
                <a:solidFill>
                  <a:schemeClr val="bg1"/>
                </a:solidFill>
                <a:latin typeface="Bricolage Grotesque Bold"/>
                <a:ea typeface="Bricolage Grotesque Bold"/>
                <a:cs typeface="Bricolage Grotesque Bold"/>
                <a:sym typeface="Bricolage Grotesque Bold"/>
              </a:rPr>
              <a:t>Ресурсная база</a:t>
            </a:r>
            <a:endParaRPr lang="en-US" sz="6986" b="1" dirty="0">
              <a:solidFill>
                <a:schemeClr val="bg1"/>
              </a:solidFill>
              <a:latin typeface="Bricolage Grotesque Bold"/>
              <a:ea typeface="Bricolage Grotesque Bold"/>
              <a:cs typeface="Bricolage Grotesque Bold"/>
              <a:sym typeface="Bricolage Grotesque Bold"/>
            </a:endParaRPr>
          </a:p>
        </p:txBody>
      </p:sp>
      <p:sp>
        <p:nvSpPr>
          <p:cNvPr id="19" name="TextBox 18">
            <a:extLst>
              <a:ext uri="{FF2B5EF4-FFF2-40B4-BE49-F238E27FC236}">
                <a16:creationId xmlns:a16="http://schemas.microsoft.com/office/drawing/2014/main" id="{DD7E4719-5A0A-1628-20CE-1396CFD39B10}"/>
              </a:ext>
            </a:extLst>
          </p:cNvPr>
          <p:cNvSpPr txBox="1"/>
          <p:nvPr/>
        </p:nvSpPr>
        <p:spPr>
          <a:xfrm>
            <a:off x="76200" y="178934"/>
            <a:ext cx="9144000" cy="386644"/>
          </a:xfrm>
          <a:prstGeom prst="rect">
            <a:avLst/>
          </a:prstGeom>
          <a:noFill/>
        </p:spPr>
        <p:txBody>
          <a:bodyPr wrap="square">
            <a:spAutoFit/>
          </a:bodyPr>
          <a:lstStyle/>
          <a:p>
            <a:pPr marL="0" marR="0" lvl="0" indent="0" algn="l" defTabSz="914400" rtl="0" eaLnBrk="1" fontAlgn="auto" latinLnBrk="0" hangingPunct="1">
              <a:lnSpc>
                <a:spcPts val="2239"/>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white">
                    <a:alpha val="66000"/>
                  </a:prstClr>
                </a:solidFill>
                <a:effectLst/>
                <a:uLnTx/>
                <a:uFillTx/>
                <a:latin typeface="Bricolage Grotesque Bold"/>
                <a:ea typeface="Bricolage Grotesque Bold"/>
                <a:cs typeface="Bricolage Grotesque Bold"/>
                <a:sym typeface="Bricolage Grotesque Bold"/>
              </a:rPr>
              <a:t>Инвестиционный</a:t>
            </a:r>
            <a:r>
              <a:rPr kumimoji="0" lang="ru-RU" sz="2400" b="1" i="0" u="none" strike="noStrike" kern="1200" cap="none" spc="0" normalizeH="0" baseline="0" noProof="0" dirty="0">
                <a:ln>
                  <a:noFill/>
                </a:ln>
                <a:solidFill>
                  <a:srgbClr val="4F81BD">
                    <a:lumMod val="40000"/>
                    <a:lumOff val="60000"/>
                    <a:alpha val="66000"/>
                  </a:srgbClr>
                </a:solidFill>
                <a:effectLst/>
                <a:uLnTx/>
                <a:uFillTx/>
                <a:latin typeface="Bricolage Grotesque Bold"/>
                <a:ea typeface="Bricolage Grotesque Bold"/>
                <a:cs typeface="Bricolage Grotesque Bold"/>
                <a:sym typeface="Bricolage Grotesque Bold"/>
              </a:rPr>
              <a:t> </a:t>
            </a:r>
            <a:r>
              <a:rPr kumimoji="0" lang="ru-RU" sz="2400" b="1" i="0" u="none" strike="noStrike" kern="1200" cap="none" spc="0" normalizeH="0" baseline="0" noProof="0" dirty="0">
                <a:ln>
                  <a:noFill/>
                </a:ln>
                <a:solidFill>
                  <a:prstClr val="white">
                    <a:alpha val="66000"/>
                  </a:prstClr>
                </a:solidFill>
                <a:effectLst/>
                <a:uLnTx/>
                <a:uFillTx/>
                <a:latin typeface="Bricolage Grotesque Bold"/>
                <a:ea typeface="Bricolage Grotesque Bold"/>
                <a:cs typeface="Bricolage Grotesque Bold"/>
                <a:sym typeface="Bricolage Grotesque Bold"/>
              </a:rPr>
              <a:t>портал РСО-Алания </a:t>
            </a:r>
            <a:endParaRPr kumimoji="0" lang="en-US" sz="2400" b="1" i="0" u="none" strike="noStrike" kern="1200" cap="none" spc="0" normalizeH="0" baseline="0" noProof="0" dirty="0">
              <a:ln>
                <a:noFill/>
              </a:ln>
              <a:solidFill>
                <a:prstClr val="white">
                  <a:alpha val="66000"/>
                </a:prstClr>
              </a:solidFill>
              <a:effectLst/>
              <a:uLnTx/>
              <a:uFillTx/>
              <a:latin typeface="Bricolage Grotesque Bold"/>
              <a:ea typeface="Bricolage Grotesque Bold"/>
              <a:cs typeface="Bricolage Grotesque Bold"/>
              <a:sym typeface="Bricolage Grotesque Bold"/>
            </a:endParaRPr>
          </a:p>
        </p:txBody>
      </p:sp>
      <p:pic>
        <p:nvPicPr>
          <p:cNvPr id="21" name="Рисунок 20" descr="Пейзаж каньона со сплошной заливкой">
            <a:extLst>
              <a:ext uri="{FF2B5EF4-FFF2-40B4-BE49-F238E27FC236}">
                <a16:creationId xmlns:a16="http://schemas.microsoft.com/office/drawing/2014/main" id="{4D3A6DFE-1F67-3A8E-FB61-42EB257617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19281" y="2943588"/>
            <a:ext cx="6138893" cy="6239366"/>
          </a:xfrm>
          <a:prstGeom prst="rect">
            <a:avLst/>
          </a:prstGeom>
        </p:spPr>
      </p:pic>
      <p:sp>
        <p:nvSpPr>
          <p:cNvPr id="5" name="TextBox 4">
            <a:extLst>
              <a:ext uri="{FF2B5EF4-FFF2-40B4-BE49-F238E27FC236}">
                <a16:creationId xmlns:a16="http://schemas.microsoft.com/office/drawing/2014/main" id="{03F27DE0-9D7B-8E36-AF49-B589FB8C30A4}"/>
              </a:ext>
            </a:extLst>
          </p:cNvPr>
          <p:cNvSpPr txBox="1"/>
          <p:nvPr/>
        </p:nvSpPr>
        <p:spPr>
          <a:xfrm>
            <a:off x="914400" y="3449840"/>
            <a:ext cx="10439400" cy="5693866"/>
          </a:xfrm>
          <a:prstGeom prst="rect">
            <a:avLst/>
          </a:prstGeom>
          <a:noFill/>
        </p:spPr>
        <p:txBody>
          <a:bodyPr wrap="square">
            <a:spAutoFit/>
          </a:bodyPr>
          <a:lstStyle/>
          <a:p>
            <a:r>
              <a:rPr lang="ru-RU" sz="2800" dirty="0"/>
              <a:t>Согласно природному районированию Республики Северная Осетия-Алания территория муниципального образования Ирафский район делится на 2 природные зоны: горную и предгорную. Несмотря на сравнительно небольшую площадь муниципального образования, ее климат, почвенный покров и растительность отличается разнообразием. Почвы лугово-черноземные, горнолесные бурые.</a:t>
            </a:r>
          </a:p>
          <a:p>
            <a:endParaRPr lang="ru-RU" sz="2800" dirty="0"/>
          </a:p>
          <a:p>
            <a:r>
              <a:rPr lang="ru-RU" sz="2800" dirty="0"/>
              <a:t>Сельскохозяйственные земли расположены в основном, на равнине- разнотравно-злаковые, субальпийские луга и пастбища, лесостепные. Территория лесного массива составляет 25574 га. По территории муниципального образования протекает 3 реки, наиболее крупная из которых «Урух».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6" name="Group 6"/>
          <p:cNvGrpSpPr/>
          <p:nvPr/>
        </p:nvGrpSpPr>
        <p:grpSpPr>
          <a:xfrm>
            <a:off x="11319877" y="2676209"/>
            <a:ext cx="588433" cy="588433"/>
            <a:chOff x="0" y="0"/>
            <a:chExt cx="812800" cy="812800"/>
          </a:xfrm>
        </p:grpSpPr>
        <p:sp>
          <p:nvSpPr>
            <p:cNvPr id="7" name="Freeform 7"/>
            <p:cNvSpPr/>
            <p:nvPr/>
          </p:nvSpPr>
          <p:spPr>
            <a:xfrm>
              <a:off x="0" y="0"/>
              <a:ext cx="812800" cy="812800"/>
            </a:xfrm>
            <a:custGeom>
              <a:avLst/>
              <a:gdLst/>
              <a:ahLst/>
              <a:cxnLst/>
              <a:rect l="l" t="t" r="r" b="b"/>
              <a:pathLst>
                <a:path w="812800" h="812800">
                  <a:moveTo>
                    <a:pt x="131568" y="0"/>
                  </a:moveTo>
                  <a:lnTo>
                    <a:pt x="681232" y="0"/>
                  </a:lnTo>
                  <a:cubicBezTo>
                    <a:pt x="716126" y="0"/>
                    <a:pt x="749591" y="13862"/>
                    <a:pt x="774265" y="38535"/>
                  </a:cubicBezTo>
                  <a:cubicBezTo>
                    <a:pt x="798938" y="63209"/>
                    <a:pt x="812800" y="96674"/>
                    <a:pt x="812800" y="131568"/>
                  </a:cubicBezTo>
                  <a:lnTo>
                    <a:pt x="812800" y="681232"/>
                  </a:lnTo>
                  <a:cubicBezTo>
                    <a:pt x="812800" y="716126"/>
                    <a:pt x="798938" y="749591"/>
                    <a:pt x="774265" y="774265"/>
                  </a:cubicBezTo>
                  <a:cubicBezTo>
                    <a:pt x="749591" y="798938"/>
                    <a:pt x="716126" y="812800"/>
                    <a:pt x="681232" y="812800"/>
                  </a:cubicBezTo>
                  <a:lnTo>
                    <a:pt x="131568" y="812800"/>
                  </a:lnTo>
                  <a:cubicBezTo>
                    <a:pt x="96674" y="812800"/>
                    <a:pt x="63209" y="798938"/>
                    <a:pt x="38535" y="774265"/>
                  </a:cubicBezTo>
                  <a:cubicBezTo>
                    <a:pt x="13862" y="749591"/>
                    <a:pt x="0" y="716126"/>
                    <a:pt x="0" y="681232"/>
                  </a:cubicBezTo>
                  <a:lnTo>
                    <a:pt x="0" y="131568"/>
                  </a:lnTo>
                  <a:cubicBezTo>
                    <a:pt x="0" y="96674"/>
                    <a:pt x="13862" y="63209"/>
                    <a:pt x="38535" y="38535"/>
                  </a:cubicBezTo>
                  <a:cubicBezTo>
                    <a:pt x="63209" y="13862"/>
                    <a:pt x="96674" y="0"/>
                    <a:pt x="131568" y="0"/>
                  </a:cubicBezTo>
                  <a:close/>
                </a:path>
              </a:pathLst>
            </a:custGeom>
            <a:solidFill>
              <a:srgbClr val="FFFFFF">
                <a:alpha val="13725"/>
              </a:srgbClr>
            </a:solidFill>
          </p:spPr>
          <p:txBody>
            <a:bodyPr/>
            <a:lstStyle/>
            <a:p>
              <a:endParaRPr lang="ru-RU"/>
            </a:p>
          </p:txBody>
        </p:sp>
        <p:sp>
          <p:nvSpPr>
            <p:cNvPr id="8" name="TextBox 8"/>
            <p:cNvSpPr txBox="1"/>
            <p:nvPr/>
          </p:nvSpPr>
          <p:spPr>
            <a:xfrm>
              <a:off x="0" y="-28575"/>
              <a:ext cx="812800" cy="841375"/>
            </a:xfrm>
            <a:prstGeom prst="rect">
              <a:avLst/>
            </a:prstGeom>
          </p:spPr>
          <p:txBody>
            <a:bodyPr lIns="48876" tIns="48876" rIns="48876" bIns="48876" rtlCol="0" anchor="ctr"/>
            <a:lstStyle/>
            <a:p>
              <a:pPr algn="ctr">
                <a:lnSpc>
                  <a:spcPts val="1616"/>
                </a:lnSpc>
              </a:pPr>
              <a:endParaRPr/>
            </a:p>
          </p:txBody>
        </p:sp>
      </p:grpSp>
      <p:sp>
        <p:nvSpPr>
          <p:cNvPr id="14" name="Freeform 14"/>
          <p:cNvSpPr/>
          <p:nvPr/>
        </p:nvSpPr>
        <p:spPr>
          <a:xfrm>
            <a:off x="11456303" y="2812634"/>
            <a:ext cx="315582" cy="315582"/>
          </a:xfrm>
          <a:custGeom>
            <a:avLst/>
            <a:gdLst/>
            <a:ahLst/>
            <a:cxnLst/>
            <a:rect l="l" t="t" r="r" b="b"/>
            <a:pathLst>
              <a:path w="315582" h="315582">
                <a:moveTo>
                  <a:pt x="0" y="0"/>
                </a:moveTo>
                <a:lnTo>
                  <a:pt x="315582" y="0"/>
                </a:lnTo>
                <a:lnTo>
                  <a:pt x="315582" y="315582"/>
                </a:lnTo>
                <a:lnTo>
                  <a:pt x="0" y="3155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15" name="TextBox 15"/>
          <p:cNvSpPr txBox="1"/>
          <p:nvPr/>
        </p:nvSpPr>
        <p:spPr>
          <a:xfrm>
            <a:off x="1048535" y="336435"/>
            <a:ext cx="21278065" cy="1486625"/>
          </a:xfrm>
          <a:prstGeom prst="rect">
            <a:avLst/>
          </a:prstGeom>
        </p:spPr>
        <p:txBody>
          <a:bodyPr wrap="square" lIns="0" tIns="0" rIns="0" bIns="0" rtlCol="0" anchor="t">
            <a:spAutoFit/>
          </a:bodyPr>
          <a:lstStyle/>
          <a:p>
            <a:pPr algn="l">
              <a:lnSpc>
                <a:spcPts val="10798"/>
              </a:lnSpc>
            </a:pPr>
            <a:r>
              <a:rPr lang="ru-RU" sz="9600" b="1" dirty="0">
                <a:solidFill>
                  <a:schemeClr val="accent1">
                    <a:lumMod val="40000"/>
                    <a:lumOff val="60000"/>
                  </a:schemeClr>
                </a:solidFill>
                <a:latin typeface="Bricolage Grotesque Bold"/>
                <a:ea typeface="Bricolage Grotesque Bold"/>
                <a:cs typeface="Bricolage Grotesque Bold"/>
                <a:sym typeface="Bricolage Grotesque Bold"/>
              </a:rPr>
              <a:t>Социальная</a:t>
            </a:r>
            <a:r>
              <a:rPr lang="ru-RU" sz="13000" b="1" dirty="0">
                <a:solidFill>
                  <a:srgbClr val="869FB2"/>
                </a:solidFill>
                <a:latin typeface="Bricolage Grotesque Bold"/>
                <a:ea typeface="Bricolage Grotesque Bold"/>
                <a:cs typeface="Bricolage Grotesque Bold"/>
                <a:sym typeface="Bricolage Grotesque Bold"/>
              </a:rPr>
              <a:t> </a:t>
            </a:r>
            <a:r>
              <a:rPr lang="ru-RU" sz="9600" b="1" dirty="0">
                <a:solidFill>
                  <a:schemeClr val="accent1">
                    <a:lumMod val="40000"/>
                    <a:lumOff val="60000"/>
                  </a:schemeClr>
                </a:solidFill>
                <a:latin typeface="Bricolage Grotesque Bold"/>
                <a:ea typeface="Bricolage Grotesque Bold"/>
                <a:cs typeface="Bricolage Grotesque Bold"/>
                <a:sym typeface="Bricolage Grotesque Bold"/>
              </a:rPr>
              <a:t>инфраструктура</a:t>
            </a:r>
            <a:endParaRPr lang="en-US" sz="9600" b="1" dirty="0">
              <a:solidFill>
                <a:schemeClr val="accent1">
                  <a:lumMod val="40000"/>
                  <a:lumOff val="60000"/>
                </a:schemeClr>
              </a:solidFill>
              <a:latin typeface="Bricolage Grotesque Bold"/>
              <a:ea typeface="Bricolage Grotesque Bold"/>
              <a:cs typeface="Bricolage Grotesque Bold"/>
              <a:sym typeface="Bricolage Grotesque Bold"/>
            </a:endParaRPr>
          </a:p>
        </p:txBody>
      </p:sp>
      <p:sp>
        <p:nvSpPr>
          <p:cNvPr id="17" name="TextBox 17"/>
          <p:cNvSpPr txBox="1"/>
          <p:nvPr/>
        </p:nvSpPr>
        <p:spPr>
          <a:xfrm>
            <a:off x="11319877" y="3897993"/>
            <a:ext cx="2015333" cy="258059"/>
          </a:xfrm>
          <a:prstGeom prst="rect">
            <a:avLst/>
          </a:prstGeom>
        </p:spPr>
        <p:txBody>
          <a:bodyPr lIns="0" tIns="0" rIns="0" bIns="0" rtlCol="0" anchor="t">
            <a:spAutoFit/>
          </a:bodyPr>
          <a:lstStyle/>
          <a:p>
            <a:pPr algn="l">
              <a:lnSpc>
                <a:spcPts val="2122"/>
              </a:lnSpc>
              <a:spcBef>
                <a:spcPct val="0"/>
              </a:spcBef>
            </a:pPr>
            <a:r>
              <a:rPr lang="en-US" sz="1515" b="1">
                <a:solidFill>
                  <a:srgbClr val="FFFFFF"/>
                </a:solidFill>
                <a:latin typeface="Bricolage Grotesque Bold"/>
                <a:ea typeface="Bricolage Grotesque Bold"/>
                <a:cs typeface="Bricolage Grotesque Bold"/>
                <a:sym typeface="Bricolage Grotesque Bold"/>
              </a:rPr>
              <a:t>Company Name:</a:t>
            </a:r>
          </a:p>
        </p:txBody>
      </p:sp>
      <p:sp>
        <p:nvSpPr>
          <p:cNvPr id="18" name="TextBox 18"/>
          <p:cNvSpPr txBox="1"/>
          <p:nvPr/>
        </p:nvSpPr>
        <p:spPr>
          <a:xfrm>
            <a:off x="11319877" y="4253034"/>
            <a:ext cx="1086441" cy="220682"/>
          </a:xfrm>
          <a:prstGeom prst="rect">
            <a:avLst/>
          </a:prstGeom>
        </p:spPr>
        <p:txBody>
          <a:bodyPr lIns="0" tIns="0" rIns="0" bIns="0" rtlCol="0" anchor="t">
            <a:spAutoFit/>
          </a:bodyPr>
          <a:lstStyle/>
          <a:p>
            <a:pPr algn="l">
              <a:lnSpc>
                <a:spcPts val="1819"/>
              </a:lnSpc>
              <a:spcBef>
                <a:spcPct val="0"/>
              </a:spcBef>
            </a:pPr>
            <a:r>
              <a:rPr lang="en-US" sz="1299">
                <a:solidFill>
                  <a:srgbClr val="FFFFFF"/>
                </a:solidFill>
                <a:latin typeface="Bricolage Grotesque"/>
                <a:ea typeface="Bricolage Grotesque"/>
                <a:cs typeface="Bricolage Grotesque"/>
                <a:sym typeface="Bricolage Grotesque"/>
              </a:rPr>
              <a:t>Borcelle</a:t>
            </a:r>
          </a:p>
        </p:txBody>
      </p:sp>
      <p:sp>
        <p:nvSpPr>
          <p:cNvPr id="19" name="TextBox 19"/>
          <p:cNvSpPr txBox="1"/>
          <p:nvPr/>
        </p:nvSpPr>
        <p:spPr>
          <a:xfrm>
            <a:off x="11319877" y="4728382"/>
            <a:ext cx="2447417" cy="258059"/>
          </a:xfrm>
          <a:prstGeom prst="rect">
            <a:avLst/>
          </a:prstGeom>
        </p:spPr>
        <p:txBody>
          <a:bodyPr lIns="0" tIns="0" rIns="0" bIns="0" rtlCol="0" anchor="t">
            <a:spAutoFit/>
          </a:bodyPr>
          <a:lstStyle/>
          <a:p>
            <a:pPr algn="l">
              <a:lnSpc>
                <a:spcPts val="2122"/>
              </a:lnSpc>
              <a:spcBef>
                <a:spcPct val="0"/>
              </a:spcBef>
            </a:pPr>
            <a:r>
              <a:rPr lang="en-US" sz="1515" b="1" dirty="0">
                <a:solidFill>
                  <a:srgbClr val="FFFFFF"/>
                </a:solidFill>
                <a:latin typeface="Bricolage Grotesque Bold"/>
                <a:ea typeface="Bricolage Grotesque Bold"/>
                <a:cs typeface="Bricolage Grotesque Bold"/>
                <a:sym typeface="Bricolage Grotesque Bold"/>
              </a:rPr>
              <a:t>:</a:t>
            </a:r>
          </a:p>
        </p:txBody>
      </p:sp>
      <p:sp>
        <p:nvSpPr>
          <p:cNvPr id="22" name="TextBox 22"/>
          <p:cNvSpPr txBox="1"/>
          <p:nvPr/>
        </p:nvSpPr>
        <p:spPr>
          <a:xfrm>
            <a:off x="11319877" y="6106821"/>
            <a:ext cx="2430023" cy="896012"/>
          </a:xfrm>
          <a:prstGeom prst="rect">
            <a:avLst/>
          </a:prstGeom>
        </p:spPr>
        <p:txBody>
          <a:bodyPr lIns="0" tIns="0" rIns="0" bIns="0" rtlCol="0" anchor="t">
            <a:spAutoFit/>
          </a:bodyPr>
          <a:lstStyle/>
          <a:p>
            <a:pPr algn="l">
              <a:lnSpc>
                <a:spcPts val="1819"/>
              </a:lnSpc>
            </a:pPr>
            <a:r>
              <a:rPr lang="en-US" sz="1299" dirty="0">
                <a:solidFill>
                  <a:srgbClr val="FFFFFF"/>
                </a:solidFill>
                <a:latin typeface="Bricolage Grotesque"/>
                <a:ea typeface="Bricolage Grotesque"/>
                <a:cs typeface="Bricolage Grotesque"/>
                <a:sym typeface="Bricolage Grotesque"/>
              </a:rPr>
              <a:t>Technology services:</a:t>
            </a:r>
          </a:p>
          <a:p>
            <a:pPr algn="l">
              <a:lnSpc>
                <a:spcPts val="1819"/>
              </a:lnSpc>
            </a:pPr>
            <a:r>
              <a:rPr lang="en-US" sz="1299" dirty="0">
                <a:solidFill>
                  <a:srgbClr val="FFFFFF"/>
                </a:solidFill>
                <a:latin typeface="Bricolage Grotesque"/>
                <a:ea typeface="Bricolage Grotesque"/>
                <a:cs typeface="Bricolage Grotesque"/>
                <a:sym typeface="Bricolage Grotesque"/>
              </a:rPr>
              <a:t>Internet of Things,</a:t>
            </a:r>
          </a:p>
          <a:p>
            <a:pPr algn="l">
              <a:lnSpc>
                <a:spcPts val="1819"/>
              </a:lnSpc>
            </a:pPr>
            <a:r>
              <a:rPr lang="en-US" sz="1299" dirty="0">
                <a:solidFill>
                  <a:srgbClr val="FFFFFF"/>
                </a:solidFill>
                <a:latin typeface="Bricolage Grotesque"/>
                <a:ea typeface="Bricolage Grotesque"/>
                <a:cs typeface="Bricolage Grotesque"/>
                <a:sym typeface="Bricolage Grotesque"/>
              </a:rPr>
              <a:t>Artificial Intelligence,</a:t>
            </a:r>
          </a:p>
          <a:p>
            <a:pPr algn="l">
              <a:lnSpc>
                <a:spcPts val="1819"/>
              </a:lnSpc>
              <a:spcBef>
                <a:spcPct val="0"/>
              </a:spcBef>
            </a:pPr>
            <a:r>
              <a:rPr lang="en-US" sz="1299" dirty="0">
                <a:solidFill>
                  <a:srgbClr val="FFFFFF"/>
                </a:solidFill>
                <a:latin typeface="Bricolage Grotesque"/>
                <a:ea typeface="Bricolage Grotesque"/>
                <a:cs typeface="Bricolage Grotesque"/>
                <a:sym typeface="Bricolage Grotesque"/>
              </a:rPr>
              <a:t>&amp; Blockchain.</a:t>
            </a:r>
          </a:p>
        </p:txBody>
      </p:sp>
      <p:sp>
        <p:nvSpPr>
          <p:cNvPr id="23" name="TextBox 23"/>
          <p:cNvSpPr txBox="1"/>
          <p:nvPr/>
        </p:nvSpPr>
        <p:spPr>
          <a:xfrm>
            <a:off x="14325298" y="5751780"/>
            <a:ext cx="2053320" cy="258059"/>
          </a:xfrm>
          <a:prstGeom prst="rect">
            <a:avLst/>
          </a:prstGeom>
        </p:spPr>
        <p:txBody>
          <a:bodyPr lIns="0" tIns="0" rIns="0" bIns="0" rtlCol="0" anchor="t">
            <a:spAutoFit/>
          </a:bodyPr>
          <a:lstStyle/>
          <a:p>
            <a:pPr algn="l">
              <a:lnSpc>
                <a:spcPts val="2122"/>
              </a:lnSpc>
              <a:spcBef>
                <a:spcPct val="0"/>
              </a:spcBef>
            </a:pPr>
            <a:r>
              <a:rPr lang="en-US" sz="1515" b="1">
                <a:solidFill>
                  <a:srgbClr val="FFFFFF"/>
                </a:solidFill>
                <a:latin typeface="Bricolage Grotesque Bold"/>
                <a:ea typeface="Bricolage Grotesque Bold"/>
                <a:cs typeface="Bricolage Grotesque Bold"/>
                <a:sym typeface="Bricolage Grotesque Bold"/>
              </a:rPr>
              <a:t>Share Listing:</a:t>
            </a:r>
          </a:p>
        </p:txBody>
      </p:sp>
      <p:sp>
        <p:nvSpPr>
          <p:cNvPr id="24" name="TextBox 24"/>
          <p:cNvSpPr txBox="1"/>
          <p:nvPr/>
        </p:nvSpPr>
        <p:spPr>
          <a:xfrm flipH="1">
            <a:off x="10727086" y="5681139"/>
            <a:ext cx="1966852" cy="910570"/>
          </a:xfrm>
          <a:prstGeom prst="rect">
            <a:avLst/>
          </a:prstGeom>
        </p:spPr>
        <p:txBody>
          <a:bodyPr wrap="square" lIns="0" tIns="0" rIns="0" bIns="0" rtlCol="0" anchor="t">
            <a:spAutoFit/>
          </a:bodyPr>
          <a:lstStyle/>
          <a:p>
            <a:pPr algn="l">
              <a:lnSpc>
                <a:spcPts val="1819"/>
              </a:lnSpc>
            </a:pPr>
            <a:r>
              <a:rPr lang="en-US" sz="1299" dirty="0">
                <a:solidFill>
                  <a:srgbClr val="FFFFFF"/>
                </a:solidFill>
                <a:latin typeface="Bricolage Grotesque"/>
                <a:ea typeface="Bricolage Grotesque"/>
                <a:cs typeface="Bricolage Grotesque"/>
                <a:sym typeface="Bricolage Grotesque"/>
              </a:rPr>
              <a:t>The Company’s stock</a:t>
            </a:r>
          </a:p>
          <a:p>
            <a:pPr algn="l">
              <a:lnSpc>
                <a:spcPts val="1819"/>
              </a:lnSpc>
            </a:pPr>
            <a:r>
              <a:rPr lang="en-US" sz="1299" dirty="0">
                <a:solidFill>
                  <a:srgbClr val="FFFFFF"/>
                </a:solidFill>
                <a:latin typeface="Bricolage Grotesque"/>
                <a:ea typeface="Bricolage Grotesque"/>
                <a:cs typeface="Bricolage Grotesque"/>
                <a:sym typeface="Bricolage Grotesque"/>
              </a:rPr>
              <a:t>has been listed on the</a:t>
            </a:r>
          </a:p>
          <a:p>
            <a:pPr algn="l">
              <a:lnSpc>
                <a:spcPts val="1819"/>
              </a:lnSpc>
            </a:pPr>
            <a:r>
              <a:rPr lang="en-US" sz="1299" dirty="0">
                <a:solidFill>
                  <a:srgbClr val="FFFFFF"/>
                </a:solidFill>
                <a:latin typeface="Bricolage Grotesque"/>
                <a:ea typeface="Bricolage Grotesque"/>
                <a:cs typeface="Bricolage Grotesque"/>
                <a:sym typeface="Bricolage Grotesque"/>
              </a:rPr>
              <a:t>Stock Exchange since</a:t>
            </a:r>
          </a:p>
          <a:p>
            <a:pPr algn="l">
              <a:lnSpc>
                <a:spcPts val="1819"/>
              </a:lnSpc>
              <a:spcBef>
                <a:spcPct val="0"/>
              </a:spcBef>
            </a:pPr>
            <a:r>
              <a:rPr lang="en-US" sz="1299" dirty="0">
                <a:solidFill>
                  <a:srgbClr val="FFFFFF"/>
                </a:solidFill>
                <a:latin typeface="Bricolage Grotesque"/>
                <a:ea typeface="Bricolage Grotesque"/>
                <a:cs typeface="Bricolage Grotesque"/>
                <a:sym typeface="Bricolage Grotesque"/>
              </a:rPr>
              <a:t>April 24, 1995</a:t>
            </a:r>
          </a:p>
        </p:txBody>
      </p:sp>
      <p:sp>
        <p:nvSpPr>
          <p:cNvPr id="25" name="TextBox 25"/>
          <p:cNvSpPr txBox="1"/>
          <p:nvPr/>
        </p:nvSpPr>
        <p:spPr>
          <a:xfrm>
            <a:off x="11319877" y="7551756"/>
            <a:ext cx="2273561" cy="258059"/>
          </a:xfrm>
          <a:prstGeom prst="rect">
            <a:avLst/>
          </a:prstGeom>
        </p:spPr>
        <p:txBody>
          <a:bodyPr lIns="0" tIns="0" rIns="0" bIns="0" rtlCol="0" anchor="t">
            <a:spAutoFit/>
          </a:bodyPr>
          <a:lstStyle/>
          <a:p>
            <a:pPr algn="l">
              <a:lnSpc>
                <a:spcPts val="2122"/>
              </a:lnSpc>
              <a:spcBef>
                <a:spcPct val="0"/>
              </a:spcBef>
            </a:pPr>
            <a:r>
              <a:rPr lang="en-US" sz="1515" b="1">
                <a:solidFill>
                  <a:srgbClr val="FFFFFF"/>
                </a:solidFill>
                <a:latin typeface="Bricolage Grotesque Bold"/>
                <a:ea typeface="Bricolage Grotesque Bold"/>
                <a:cs typeface="Bricolage Grotesque Bold"/>
                <a:sym typeface="Bricolage Grotesque Bold"/>
              </a:rPr>
              <a:t>Authorized Capital:</a:t>
            </a:r>
          </a:p>
        </p:txBody>
      </p:sp>
      <p:sp>
        <p:nvSpPr>
          <p:cNvPr id="26" name="TextBox 26"/>
          <p:cNvSpPr txBox="1"/>
          <p:nvPr/>
        </p:nvSpPr>
        <p:spPr>
          <a:xfrm>
            <a:off x="11319877" y="7906797"/>
            <a:ext cx="2748120" cy="896012"/>
          </a:xfrm>
          <a:prstGeom prst="rect">
            <a:avLst/>
          </a:prstGeom>
        </p:spPr>
        <p:txBody>
          <a:bodyPr lIns="0" tIns="0" rIns="0" bIns="0" rtlCol="0" anchor="t">
            <a:spAutoFit/>
          </a:bodyPr>
          <a:lstStyle/>
          <a:p>
            <a:pPr algn="l">
              <a:lnSpc>
                <a:spcPts val="1819"/>
              </a:lnSpc>
            </a:pPr>
            <a:r>
              <a:rPr lang="en-US" sz="1299">
                <a:solidFill>
                  <a:srgbClr val="FFFFFF"/>
                </a:solidFill>
                <a:latin typeface="Bricolage Grotesque"/>
                <a:ea typeface="Bricolage Grotesque"/>
                <a:cs typeface="Bricolage Grotesque"/>
                <a:sym typeface="Bricolage Grotesque"/>
              </a:rPr>
              <a:t>4 Million Usd consisting</a:t>
            </a:r>
          </a:p>
          <a:p>
            <a:pPr algn="l">
              <a:lnSpc>
                <a:spcPts val="1819"/>
              </a:lnSpc>
            </a:pPr>
            <a:r>
              <a:rPr lang="en-US" sz="1299">
                <a:solidFill>
                  <a:srgbClr val="FFFFFF"/>
                </a:solidFill>
                <a:latin typeface="Bricolage Grotesque"/>
                <a:ea typeface="Bricolage Grotesque"/>
                <a:cs typeface="Bricolage Grotesque"/>
                <a:sym typeface="Bricolage Grotesque"/>
              </a:rPr>
              <a:t>of 60,000,000,000 shares</a:t>
            </a:r>
          </a:p>
          <a:p>
            <a:pPr algn="l">
              <a:lnSpc>
                <a:spcPts val="1819"/>
              </a:lnSpc>
            </a:pPr>
            <a:r>
              <a:rPr lang="en-US" sz="1299">
                <a:solidFill>
                  <a:srgbClr val="FFFFFF"/>
                </a:solidFill>
                <a:latin typeface="Bricolage Grotesque"/>
                <a:ea typeface="Bricolage Grotesque"/>
                <a:cs typeface="Bricolage Grotesque"/>
                <a:sym typeface="Bricolage Grotesque"/>
              </a:rPr>
              <a:t>with nominal value of 1 Usd</a:t>
            </a:r>
          </a:p>
          <a:p>
            <a:pPr algn="l">
              <a:lnSpc>
                <a:spcPts val="1819"/>
              </a:lnSpc>
              <a:spcBef>
                <a:spcPct val="0"/>
              </a:spcBef>
            </a:pPr>
            <a:r>
              <a:rPr lang="en-US" sz="1299">
                <a:solidFill>
                  <a:srgbClr val="FFFFFF"/>
                </a:solidFill>
                <a:latin typeface="Bricolage Grotesque"/>
                <a:ea typeface="Bricolage Grotesque"/>
                <a:cs typeface="Bricolage Grotesque"/>
                <a:sym typeface="Bricolage Grotesque"/>
              </a:rPr>
              <a:t>per share</a:t>
            </a:r>
          </a:p>
        </p:txBody>
      </p:sp>
      <p:sp>
        <p:nvSpPr>
          <p:cNvPr id="27" name="TextBox 27"/>
          <p:cNvSpPr txBox="1"/>
          <p:nvPr/>
        </p:nvSpPr>
        <p:spPr>
          <a:xfrm>
            <a:off x="14325298" y="7551756"/>
            <a:ext cx="2172881" cy="258059"/>
          </a:xfrm>
          <a:prstGeom prst="rect">
            <a:avLst/>
          </a:prstGeom>
        </p:spPr>
        <p:txBody>
          <a:bodyPr lIns="0" tIns="0" rIns="0" bIns="0" rtlCol="0" anchor="t">
            <a:spAutoFit/>
          </a:bodyPr>
          <a:lstStyle/>
          <a:p>
            <a:pPr algn="l">
              <a:lnSpc>
                <a:spcPts val="2122"/>
              </a:lnSpc>
              <a:spcBef>
                <a:spcPct val="0"/>
              </a:spcBef>
            </a:pPr>
            <a:r>
              <a:rPr lang="en-US" sz="1515" b="1">
                <a:solidFill>
                  <a:srgbClr val="FFFFFF"/>
                </a:solidFill>
                <a:latin typeface="Bricolage Grotesque Bold"/>
                <a:ea typeface="Bricolage Grotesque Bold"/>
                <a:cs typeface="Bricolage Grotesque Bold"/>
                <a:sym typeface="Bricolage Grotesque Bold"/>
              </a:rPr>
              <a:t>Paid-Up Capital:</a:t>
            </a:r>
          </a:p>
        </p:txBody>
      </p:sp>
      <p:sp>
        <p:nvSpPr>
          <p:cNvPr id="28" name="TextBox 28"/>
          <p:cNvSpPr txBox="1"/>
          <p:nvPr/>
        </p:nvSpPr>
        <p:spPr>
          <a:xfrm>
            <a:off x="14325298" y="7906797"/>
            <a:ext cx="2707659" cy="896012"/>
          </a:xfrm>
          <a:prstGeom prst="rect">
            <a:avLst/>
          </a:prstGeom>
        </p:spPr>
        <p:txBody>
          <a:bodyPr lIns="0" tIns="0" rIns="0" bIns="0" rtlCol="0" anchor="t">
            <a:spAutoFit/>
          </a:bodyPr>
          <a:lstStyle/>
          <a:p>
            <a:pPr algn="l">
              <a:lnSpc>
                <a:spcPts val="1819"/>
              </a:lnSpc>
            </a:pPr>
            <a:r>
              <a:rPr lang="en-US" sz="1299">
                <a:solidFill>
                  <a:srgbClr val="FFFFFF"/>
                </a:solidFill>
                <a:latin typeface="Bricolage Grotesque"/>
                <a:ea typeface="Bricolage Grotesque"/>
                <a:cs typeface="Bricolage Grotesque"/>
                <a:sym typeface="Bricolage Grotesque"/>
              </a:rPr>
              <a:t>3 Million Usd consisting</a:t>
            </a:r>
          </a:p>
          <a:p>
            <a:pPr algn="l">
              <a:lnSpc>
                <a:spcPts val="1819"/>
              </a:lnSpc>
            </a:pPr>
            <a:r>
              <a:rPr lang="en-US" sz="1299">
                <a:solidFill>
                  <a:srgbClr val="FFFFFF"/>
                </a:solidFill>
                <a:latin typeface="Bricolage Grotesque"/>
                <a:ea typeface="Bricolage Grotesque"/>
                <a:cs typeface="Bricolage Grotesque"/>
                <a:sym typeface="Bricolage Grotesque"/>
              </a:rPr>
              <a:t>of 40,483,553,140 shares</a:t>
            </a:r>
          </a:p>
          <a:p>
            <a:pPr algn="l">
              <a:lnSpc>
                <a:spcPts val="1819"/>
              </a:lnSpc>
            </a:pPr>
            <a:r>
              <a:rPr lang="en-US" sz="1299">
                <a:solidFill>
                  <a:srgbClr val="FFFFFF"/>
                </a:solidFill>
                <a:latin typeface="Bricolage Grotesque"/>
                <a:ea typeface="Bricolage Grotesque"/>
                <a:cs typeface="Bricolage Grotesque"/>
                <a:sym typeface="Bricolage Grotesque"/>
              </a:rPr>
              <a:t>with nominal value of 0,51</a:t>
            </a:r>
          </a:p>
          <a:p>
            <a:pPr algn="l">
              <a:lnSpc>
                <a:spcPts val="1819"/>
              </a:lnSpc>
              <a:spcBef>
                <a:spcPct val="0"/>
              </a:spcBef>
            </a:pPr>
            <a:r>
              <a:rPr lang="en-US" sz="1299">
                <a:solidFill>
                  <a:srgbClr val="FFFFFF"/>
                </a:solidFill>
                <a:latin typeface="Bricolage Grotesque"/>
                <a:ea typeface="Bricolage Grotesque"/>
                <a:cs typeface="Bricolage Grotesque"/>
                <a:sym typeface="Bricolage Grotesque"/>
              </a:rPr>
              <a:t>Usd per share</a:t>
            </a:r>
          </a:p>
        </p:txBody>
      </p:sp>
      <p:sp>
        <p:nvSpPr>
          <p:cNvPr id="31" name="TextBox 31"/>
          <p:cNvSpPr txBox="1"/>
          <p:nvPr/>
        </p:nvSpPr>
        <p:spPr>
          <a:xfrm>
            <a:off x="16330356" y="3239089"/>
            <a:ext cx="1051727" cy="1112403"/>
          </a:xfrm>
          <a:prstGeom prst="rect">
            <a:avLst/>
          </a:prstGeom>
        </p:spPr>
        <p:txBody>
          <a:bodyPr lIns="50800" tIns="50800" rIns="50800" bIns="50800" rtlCol="0" anchor="ctr"/>
          <a:lstStyle/>
          <a:p>
            <a:pPr algn="ctr">
              <a:lnSpc>
                <a:spcPts val="2730"/>
              </a:lnSpc>
            </a:pPr>
            <a:endParaRPr>
              <a:solidFill>
                <a:schemeClr val="accent1">
                  <a:lumMod val="40000"/>
                  <a:lumOff val="60000"/>
                </a:schemeClr>
              </a:solidFill>
            </a:endParaRPr>
          </a:p>
        </p:txBody>
      </p:sp>
      <p:sp>
        <p:nvSpPr>
          <p:cNvPr id="33" name="TextBox 33"/>
          <p:cNvSpPr txBox="1"/>
          <p:nvPr/>
        </p:nvSpPr>
        <p:spPr>
          <a:xfrm>
            <a:off x="188362" y="243190"/>
            <a:ext cx="4307438" cy="282129"/>
          </a:xfrm>
          <a:prstGeom prst="rect">
            <a:avLst/>
          </a:prstGeom>
        </p:spPr>
        <p:txBody>
          <a:bodyPr wrap="square" lIns="0" tIns="0" rIns="0" bIns="0" rtlCol="0" anchor="t">
            <a:spAutoFit/>
          </a:bodyPr>
          <a:lstStyle/>
          <a:p>
            <a:pPr algn="l">
              <a:lnSpc>
                <a:spcPts val="2239"/>
              </a:lnSpc>
            </a:pPr>
            <a:r>
              <a:rPr lang="ru-RU" sz="2000" b="1" dirty="0">
                <a:solidFill>
                  <a:schemeClr val="bg1">
                    <a:alpha val="66000"/>
                  </a:schemeClr>
                </a:solidFill>
                <a:latin typeface="Bricolage Grotesque Bold"/>
                <a:ea typeface="Bricolage Grotesque Bold"/>
                <a:cs typeface="Bricolage Grotesque Bold"/>
                <a:sym typeface="Bricolage Grotesque Bold"/>
              </a:rPr>
              <a:t>Инвестиционный портал РСО-Алания</a:t>
            </a:r>
            <a:endParaRPr lang="en-US" sz="1600" b="1" dirty="0">
              <a:solidFill>
                <a:schemeClr val="bg1">
                  <a:alpha val="66000"/>
                </a:schemeClr>
              </a:solidFill>
              <a:latin typeface="Bricolage Grotesque Bold"/>
              <a:ea typeface="Bricolage Grotesque Bold"/>
              <a:cs typeface="Bricolage Grotesque Bold"/>
              <a:sym typeface="Bricolage Grotesque Bold"/>
            </a:endParaRPr>
          </a:p>
        </p:txBody>
      </p:sp>
      <p:sp>
        <p:nvSpPr>
          <p:cNvPr id="2" name="Прямоугольник: скругленные углы 1">
            <a:extLst>
              <a:ext uri="{FF2B5EF4-FFF2-40B4-BE49-F238E27FC236}">
                <a16:creationId xmlns:a16="http://schemas.microsoft.com/office/drawing/2014/main" id="{7B75F62D-81CB-8384-2C58-C0A4B22684CE}"/>
              </a:ext>
            </a:extLst>
          </p:cNvPr>
          <p:cNvSpPr/>
          <p:nvPr/>
        </p:nvSpPr>
        <p:spPr>
          <a:xfrm>
            <a:off x="1144790" y="1881760"/>
            <a:ext cx="3657600" cy="774004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скругленные углы 8">
            <a:extLst>
              <a:ext uri="{FF2B5EF4-FFF2-40B4-BE49-F238E27FC236}">
                <a16:creationId xmlns:a16="http://schemas.microsoft.com/office/drawing/2014/main" id="{B62D8634-D9CD-D8F8-1488-14E89E57AFC7}"/>
              </a:ext>
            </a:extLst>
          </p:cNvPr>
          <p:cNvSpPr/>
          <p:nvPr/>
        </p:nvSpPr>
        <p:spPr>
          <a:xfrm>
            <a:off x="5500756" y="1916305"/>
            <a:ext cx="3657600" cy="774004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TextBox 21"/>
          <p:cNvSpPr txBox="1"/>
          <p:nvPr/>
        </p:nvSpPr>
        <p:spPr>
          <a:xfrm>
            <a:off x="1271806" y="3972979"/>
            <a:ext cx="3403568" cy="2962349"/>
          </a:xfrm>
          <a:prstGeom prst="rect">
            <a:avLst/>
          </a:prstGeom>
        </p:spPr>
        <p:txBody>
          <a:bodyPr wrap="square" lIns="0" tIns="0" rIns="0" bIns="0" rtlCol="0" anchor="t">
            <a:spAutoFit/>
          </a:bodyPr>
          <a:lstStyle/>
          <a:p>
            <a:pPr algn="l">
              <a:lnSpc>
                <a:spcPts val="2122"/>
              </a:lnSpc>
              <a:spcBef>
                <a:spcPct val="0"/>
              </a:spcBef>
            </a:pPr>
            <a:r>
              <a:rPr lang="ru-RU" sz="2000" dirty="0">
                <a:solidFill>
                  <a:srgbClr val="FFFFFF"/>
                </a:solidFill>
                <a:latin typeface="Cambria" panose="02040503050406030204" pitchFamily="18" charset="0"/>
                <a:ea typeface="Cambria" panose="02040503050406030204" pitchFamily="18" charset="0"/>
                <a:cs typeface="Bricolage Grotesque Bold"/>
                <a:sym typeface="Bricolage Grotesque Bold"/>
              </a:rPr>
              <a:t>8 учреждений дошкольного образования</a:t>
            </a:r>
          </a:p>
          <a:p>
            <a:pPr algn="l">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cs typeface="Bricolage Grotesque Bold"/>
              <a:sym typeface="Bricolage Grotesque Bold"/>
            </a:endParaRPr>
          </a:p>
          <a:p>
            <a:pPr algn="l">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cs typeface="Bricolage Grotesque Bold"/>
              <a:sym typeface="Bricolage Grotesque Bold"/>
            </a:endParaRPr>
          </a:p>
          <a:p>
            <a:pPr algn="l">
              <a:lnSpc>
                <a:spcPts val="2122"/>
              </a:lnSpc>
              <a:spcBef>
                <a:spcPct val="0"/>
              </a:spcBef>
            </a:pPr>
            <a:r>
              <a:rPr lang="ru-RU" sz="2000" dirty="0">
                <a:solidFill>
                  <a:srgbClr val="FFFFFF"/>
                </a:solidFill>
                <a:latin typeface="Cambria" panose="02040503050406030204" pitchFamily="18" charset="0"/>
                <a:ea typeface="Cambria" panose="02040503050406030204" pitchFamily="18" charset="0"/>
                <a:cs typeface="Bricolage Grotesque Bold"/>
                <a:sym typeface="Bricolage Grotesque Bold"/>
              </a:rPr>
              <a:t>12 учреждений школьного образования</a:t>
            </a:r>
          </a:p>
          <a:p>
            <a:pPr algn="l">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cs typeface="Bricolage Grotesque Bold"/>
              <a:sym typeface="Bricolage Grotesque Bold"/>
            </a:endParaRPr>
          </a:p>
          <a:p>
            <a:pPr algn="l">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cs typeface="Bricolage Grotesque Bold"/>
              <a:sym typeface="Bricolage Grotesque Bold"/>
            </a:endParaRPr>
          </a:p>
          <a:p>
            <a:pPr algn="l">
              <a:lnSpc>
                <a:spcPts val="2122"/>
              </a:lnSpc>
              <a:spcBef>
                <a:spcPct val="0"/>
              </a:spcBef>
            </a:pPr>
            <a:r>
              <a:rPr lang="ru-RU" sz="2000" dirty="0">
                <a:solidFill>
                  <a:srgbClr val="FFFFFF"/>
                </a:solidFill>
                <a:latin typeface="Cambria" panose="02040503050406030204" pitchFamily="18" charset="0"/>
                <a:ea typeface="Cambria" panose="02040503050406030204" pitchFamily="18" charset="0"/>
                <a:cs typeface="Bricolage Grotesque Bold"/>
                <a:sym typeface="Bricolage Grotesque Bold"/>
              </a:rPr>
              <a:t>2 учреждения дополнительного образования</a:t>
            </a:r>
          </a:p>
        </p:txBody>
      </p:sp>
      <p:pic>
        <p:nvPicPr>
          <p:cNvPr id="11" name="Рисунок 10" descr="Квадратная академическая шапочка контур">
            <a:extLst>
              <a:ext uri="{FF2B5EF4-FFF2-40B4-BE49-F238E27FC236}">
                <a16:creationId xmlns:a16="http://schemas.microsoft.com/office/drawing/2014/main" id="{FFB67319-6F79-E41B-1F47-2AB1283170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75685" y="1086199"/>
            <a:ext cx="2447417" cy="2742091"/>
          </a:xfrm>
          <a:prstGeom prst="rect">
            <a:avLst/>
          </a:prstGeom>
        </p:spPr>
      </p:pic>
      <p:sp>
        <p:nvSpPr>
          <p:cNvPr id="16" name="TextBox 16"/>
          <p:cNvSpPr txBox="1"/>
          <p:nvPr/>
        </p:nvSpPr>
        <p:spPr>
          <a:xfrm>
            <a:off x="1320086" y="2631787"/>
            <a:ext cx="3100957" cy="656590"/>
          </a:xfrm>
          <a:prstGeom prst="rect">
            <a:avLst/>
          </a:prstGeom>
        </p:spPr>
        <p:txBody>
          <a:bodyPr wrap="square" lIns="0" tIns="0" rIns="0" bIns="0" rtlCol="0" anchor="t">
            <a:spAutoFit/>
          </a:bodyPr>
          <a:lstStyle/>
          <a:p>
            <a:pPr algn="l">
              <a:lnSpc>
                <a:spcPts val="5379"/>
              </a:lnSpc>
            </a:pPr>
            <a:r>
              <a:rPr lang="ru-RU" sz="3984" b="1" spc="-71" dirty="0">
                <a:solidFill>
                  <a:srgbClr val="FFFFFF"/>
                </a:solidFill>
                <a:latin typeface="Bricolage Grotesque Semi-Bold"/>
                <a:ea typeface="Bricolage Grotesque Semi-Bold"/>
                <a:cs typeface="Bricolage Grotesque Semi-Bold"/>
                <a:sym typeface="Bricolage Grotesque Semi-Bold"/>
              </a:rPr>
              <a:t>Образование</a:t>
            </a:r>
            <a:endParaRPr lang="en-US" sz="3984" b="1" spc="-71" dirty="0">
              <a:solidFill>
                <a:srgbClr val="FFFFFF"/>
              </a:solidFill>
              <a:latin typeface="Bricolage Grotesque Semi-Bold"/>
              <a:ea typeface="Bricolage Grotesque Semi-Bold"/>
              <a:cs typeface="Bricolage Grotesque Semi-Bold"/>
              <a:sym typeface="Bricolage Grotesque Semi-Bold"/>
            </a:endParaRPr>
          </a:p>
        </p:txBody>
      </p:sp>
      <p:grpSp>
        <p:nvGrpSpPr>
          <p:cNvPr id="13" name="Google Shape;5471;p62">
            <a:extLst>
              <a:ext uri="{FF2B5EF4-FFF2-40B4-BE49-F238E27FC236}">
                <a16:creationId xmlns:a16="http://schemas.microsoft.com/office/drawing/2014/main" id="{FB91BEE3-0713-B5F0-0E73-EB01270164DB}"/>
              </a:ext>
            </a:extLst>
          </p:cNvPr>
          <p:cNvGrpSpPr/>
          <p:nvPr/>
        </p:nvGrpSpPr>
        <p:grpSpPr>
          <a:xfrm>
            <a:off x="8534335" y="1697093"/>
            <a:ext cx="1541293" cy="1770008"/>
            <a:chOff x="-27691025" y="3175300"/>
            <a:chExt cx="251275" cy="295375"/>
          </a:xfrm>
          <a:solidFill>
            <a:schemeClr val="accent1">
              <a:lumMod val="75000"/>
            </a:schemeClr>
          </a:solidFill>
        </p:grpSpPr>
        <p:sp>
          <p:nvSpPr>
            <p:cNvPr id="29" name="Google Shape;5472;p62">
              <a:extLst>
                <a:ext uri="{FF2B5EF4-FFF2-40B4-BE49-F238E27FC236}">
                  <a16:creationId xmlns:a16="http://schemas.microsoft.com/office/drawing/2014/main" id="{2230AEEF-C67B-FAA8-6AE8-85498BEC127E}"/>
                </a:ext>
              </a:extLst>
            </p:cNvPr>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73;p62">
              <a:extLst>
                <a:ext uri="{FF2B5EF4-FFF2-40B4-BE49-F238E27FC236}">
                  <a16:creationId xmlns:a16="http://schemas.microsoft.com/office/drawing/2014/main" id="{E7E7AB51-24C6-CA99-92F7-FEA5E443FDF7}"/>
                </a:ext>
              </a:extLst>
            </p:cNvPr>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474;p62">
              <a:extLst>
                <a:ext uri="{FF2B5EF4-FFF2-40B4-BE49-F238E27FC236}">
                  <a16:creationId xmlns:a16="http://schemas.microsoft.com/office/drawing/2014/main" id="{0ECFE51E-9971-A8BE-EB3F-7286D8AD6EA9}"/>
                </a:ext>
              </a:extLst>
            </p:cNvPr>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75;p62">
              <a:extLst>
                <a:ext uri="{FF2B5EF4-FFF2-40B4-BE49-F238E27FC236}">
                  <a16:creationId xmlns:a16="http://schemas.microsoft.com/office/drawing/2014/main" id="{AD29724A-0DD1-819C-FF4D-B64D81643D3A}"/>
                </a:ext>
              </a:extLst>
            </p:cNvPr>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 name="TextBox 16">
            <a:extLst>
              <a:ext uri="{FF2B5EF4-FFF2-40B4-BE49-F238E27FC236}">
                <a16:creationId xmlns:a16="http://schemas.microsoft.com/office/drawing/2014/main" id="{B2D6E5B1-7407-2881-5FBA-35739CE8D7DA}"/>
              </a:ext>
            </a:extLst>
          </p:cNvPr>
          <p:cNvSpPr txBox="1"/>
          <p:nvPr/>
        </p:nvSpPr>
        <p:spPr>
          <a:xfrm>
            <a:off x="5603011" y="2646587"/>
            <a:ext cx="3748870" cy="656591"/>
          </a:xfrm>
          <a:prstGeom prst="rect">
            <a:avLst/>
          </a:prstGeom>
        </p:spPr>
        <p:txBody>
          <a:bodyPr wrap="square" lIns="0" tIns="0" rIns="0" bIns="0" rtlCol="0" anchor="t">
            <a:spAutoFit/>
          </a:bodyPr>
          <a:lstStyle/>
          <a:p>
            <a:pPr algn="l">
              <a:lnSpc>
                <a:spcPts val="5379"/>
              </a:lnSpc>
            </a:pPr>
            <a:r>
              <a:rPr lang="ru-RU" sz="3984" b="1" spc="-71" dirty="0">
                <a:solidFill>
                  <a:srgbClr val="FFFFFF"/>
                </a:solidFill>
                <a:latin typeface="Bricolage Grotesque Semi-Bold"/>
                <a:ea typeface="Bricolage Grotesque Semi-Bold"/>
                <a:cs typeface="Bricolage Grotesque Semi-Bold"/>
                <a:sym typeface="Bricolage Grotesque Semi-Bold"/>
              </a:rPr>
              <a:t>Здравохранение</a:t>
            </a:r>
            <a:endParaRPr lang="en-US" sz="3984" b="1" spc="-71" dirty="0">
              <a:solidFill>
                <a:srgbClr val="FFFFFF"/>
              </a:solidFill>
              <a:latin typeface="Bricolage Grotesque Semi-Bold"/>
              <a:ea typeface="Bricolage Grotesque Semi-Bold"/>
              <a:cs typeface="Bricolage Grotesque Semi-Bold"/>
              <a:sym typeface="Bricolage Grotesque Semi-Bold"/>
            </a:endParaRPr>
          </a:p>
        </p:txBody>
      </p:sp>
      <p:sp>
        <p:nvSpPr>
          <p:cNvPr id="35" name="Прямоугольник: скругленные углы 34">
            <a:extLst>
              <a:ext uri="{FF2B5EF4-FFF2-40B4-BE49-F238E27FC236}">
                <a16:creationId xmlns:a16="http://schemas.microsoft.com/office/drawing/2014/main" id="{662DD483-0B73-60CE-6EEE-65C39B34D4DD}"/>
              </a:ext>
            </a:extLst>
          </p:cNvPr>
          <p:cNvSpPr/>
          <p:nvPr/>
        </p:nvSpPr>
        <p:spPr>
          <a:xfrm>
            <a:off x="10063286" y="1916305"/>
            <a:ext cx="3657600" cy="774004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Прямоугольник: скругленные углы 38">
            <a:extLst>
              <a:ext uri="{FF2B5EF4-FFF2-40B4-BE49-F238E27FC236}">
                <a16:creationId xmlns:a16="http://schemas.microsoft.com/office/drawing/2014/main" id="{0CD3ADAF-6C30-A538-4759-BF918E54C8B0}"/>
              </a:ext>
            </a:extLst>
          </p:cNvPr>
          <p:cNvSpPr/>
          <p:nvPr/>
        </p:nvSpPr>
        <p:spPr>
          <a:xfrm>
            <a:off x="14275834" y="1881760"/>
            <a:ext cx="3657600" cy="774004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TextBox 16">
            <a:extLst>
              <a:ext uri="{FF2B5EF4-FFF2-40B4-BE49-F238E27FC236}">
                <a16:creationId xmlns:a16="http://schemas.microsoft.com/office/drawing/2014/main" id="{30BA1561-B2D6-85FA-7942-2E1A98875085}"/>
              </a:ext>
            </a:extLst>
          </p:cNvPr>
          <p:cNvSpPr txBox="1"/>
          <p:nvPr/>
        </p:nvSpPr>
        <p:spPr>
          <a:xfrm>
            <a:off x="10174585" y="2571140"/>
            <a:ext cx="1753195" cy="678589"/>
          </a:xfrm>
          <a:prstGeom prst="rect">
            <a:avLst/>
          </a:prstGeom>
        </p:spPr>
        <p:txBody>
          <a:bodyPr wrap="square" lIns="0" tIns="0" rIns="0" bIns="0" rtlCol="0" anchor="t">
            <a:spAutoFit/>
          </a:bodyPr>
          <a:lstStyle/>
          <a:p>
            <a:pPr algn="l">
              <a:lnSpc>
                <a:spcPts val="5379"/>
              </a:lnSpc>
            </a:pPr>
            <a:r>
              <a:rPr lang="ru-RU" sz="3984" b="1" spc="-71" dirty="0">
                <a:solidFill>
                  <a:srgbClr val="FFFFFF"/>
                </a:solidFill>
                <a:latin typeface="Bricolage Grotesque Semi-Bold"/>
                <a:ea typeface="Bricolage Grotesque Semi-Bold"/>
                <a:cs typeface="Bricolage Grotesque Semi-Bold"/>
                <a:sym typeface="Bricolage Grotesque Semi-Bold"/>
              </a:rPr>
              <a:t>Спорт</a:t>
            </a:r>
            <a:endParaRPr lang="en-US" sz="3984" b="1" spc="-71" dirty="0">
              <a:solidFill>
                <a:srgbClr val="FFFFFF"/>
              </a:solidFill>
              <a:latin typeface="Bricolage Grotesque Semi-Bold"/>
              <a:ea typeface="Bricolage Grotesque Semi-Bold"/>
              <a:cs typeface="Bricolage Grotesque Semi-Bold"/>
              <a:sym typeface="Bricolage Grotesque Semi-Bold"/>
            </a:endParaRPr>
          </a:p>
        </p:txBody>
      </p:sp>
      <p:sp>
        <p:nvSpPr>
          <p:cNvPr id="41" name="TextBox 16">
            <a:extLst>
              <a:ext uri="{FF2B5EF4-FFF2-40B4-BE49-F238E27FC236}">
                <a16:creationId xmlns:a16="http://schemas.microsoft.com/office/drawing/2014/main" id="{96830D72-A67B-80CA-76D1-BFB1D8529BCE}"/>
              </a:ext>
            </a:extLst>
          </p:cNvPr>
          <p:cNvSpPr txBox="1"/>
          <p:nvPr/>
        </p:nvSpPr>
        <p:spPr>
          <a:xfrm>
            <a:off x="14432398" y="2486905"/>
            <a:ext cx="3556508" cy="1349087"/>
          </a:xfrm>
          <a:prstGeom prst="rect">
            <a:avLst/>
          </a:prstGeom>
        </p:spPr>
        <p:txBody>
          <a:bodyPr wrap="square" lIns="0" tIns="0" rIns="0" bIns="0" rtlCol="0" anchor="t">
            <a:spAutoFit/>
          </a:bodyPr>
          <a:lstStyle/>
          <a:p>
            <a:pPr algn="l">
              <a:lnSpc>
                <a:spcPts val="5379"/>
              </a:lnSpc>
            </a:pPr>
            <a:r>
              <a:rPr lang="ru-RU" sz="3984" b="1" spc="-71" dirty="0">
                <a:solidFill>
                  <a:srgbClr val="FFFFFF"/>
                </a:solidFill>
                <a:latin typeface="Bricolage Grotesque Semi-Bold"/>
                <a:ea typeface="Bricolage Grotesque Semi-Bold"/>
                <a:cs typeface="Bricolage Grotesque Semi-Bold"/>
                <a:sym typeface="Bricolage Grotesque Semi-Bold"/>
              </a:rPr>
              <a:t>Культура и искусство</a:t>
            </a:r>
            <a:endParaRPr lang="en-US" sz="3984" b="1" spc="-71" dirty="0">
              <a:solidFill>
                <a:srgbClr val="FFFFFF"/>
              </a:solidFill>
              <a:latin typeface="Bricolage Grotesque Semi-Bold"/>
              <a:ea typeface="Bricolage Grotesque Semi-Bold"/>
              <a:cs typeface="Bricolage Grotesque Semi-Bold"/>
              <a:sym typeface="Bricolage Grotesque Semi-Bold"/>
            </a:endParaRPr>
          </a:p>
        </p:txBody>
      </p:sp>
      <p:pic>
        <p:nvPicPr>
          <p:cNvPr id="43" name="Рисунок 42" descr="Волейбол со сплошной заливкой">
            <a:extLst>
              <a:ext uri="{FF2B5EF4-FFF2-40B4-BE49-F238E27FC236}">
                <a16:creationId xmlns:a16="http://schemas.microsoft.com/office/drawing/2014/main" id="{7075E34F-0354-2147-BEE1-7B8EE33D1D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848934" y="1628670"/>
            <a:ext cx="1486625" cy="1486625"/>
          </a:xfrm>
          <a:prstGeom prst="rect">
            <a:avLst/>
          </a:prstGeom>
        </p:spPr>
      </p:pic>
      <p:pic>
        <p:nvPicPr>
          <p:cNvPr id="45" name="Рисунок 44" descr="Драма контур">
            <a:extLst>
              <a:ext uri="{FF2B5EF4-FFF2-40B4-BE49-F238E27FC236}">
                <a16:creationId xmlns:a16="http://schemas.microsoft.com/office/drawing/2014/main" id="{92899C01-A3D1-9EA4-92CF-B8056C9570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729039" y="1546194"/>
            <a:ext cx="1601072" cy="1601072"/>
          </a:xfrm>
          <a:prstGeom prst="rect">
            <a:avLst/>
          </a:prstGeom>
        </p:spPr>
      </p:pic>
      <p:sp>
        <p:nvSpPr>
          <p:cNvPr id="48" name="TextBox 47">
            <a:extLst>
              <a:ext uri="{FF2B5EF4-FFF2-40B4-BE49-F238E27FC236}">
                <a16:creationId xmlns:a16="http://schemas.microsoft.com/office/drawing/2014/main" id="{1332ADDB-A5E5-B449-AFEF-2941341CC682}"/>
              </a:ext>
            </a:extLst>
          </p:cNvPr>
          <p:cNvSpPr txBox="1"/>
          <p:nvPr/>
        </p:nvSpPr>
        <p:spPr>
          <a:xfrm>
            <a:off x="5603011" y="3930437"/>
            <a:ext cx="3632966" cy="4131900"/>
          </a:xfrm>
          <a:prstGeom prst="rect">
            <a:avLst/>
          </a:prstGeom>
          <a:noFill/>
        </p:spPr>
        <p:txBody>
          <a:bodyPr wrap="square" rtlCol="0">
            <a:spAutoFit/>
          </a:bodyPr>
          <a:lstStyle/>
          <a:p>
            <a:pPr>
              <a:lnSpc>
                <a:spcPts val="2122"/>
              </a:lnSpc>
              <a:spcBef>
                <a:spcPct val="0"/>
              </a:spcBef>
            </a:pPr>
            <a:r>
              <a:rPr lang="ru-RU" sz="2000" dirty="0">
                <a:solidFill>
                  <a:srgbClr val="FFFFFF"/>
                </a:solidFill>
                <a:latin typeface="Cambria" panose="02040503050406030204" pitchFamily="18" charset="0"/>
                <a:ea typeface="Cambria" panose="02040503050406030204" pitchFamily="18" charset="0"/>
              </a:rPr>
              <a:t>1 районная больница</a:t>
            </a:r>
          </a:p>
          <a:p>
            <a:pPr>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endParaRPr>
          </a:p>
          <a:p>
            <a:pPr>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endParaRPr>
          </a:p>
          <a:p>
            <a:pPr>
              <a:lnSpc>
                <a:spcPts val="2122"/>
              </a:lnSpc>
              <a:spcBef>
                <a:spcPct val="0"/>
              </a:spcBef>
            </a:pPr>
            <a:r>
              <a:rPr lang="ru-RU" sz="2000" dirty="0">
                <a:solidFill>
                  <a:srgbClr val="FFFFFF"/>
                </a:solidFill>
                <a:latin typeface="Cambria" panose="02040503050406030204" pitchFamily="18" charset="0"/>
                <a:ea typeface="Cambria" panose="02040503050406030204" pitchFamily="18" charset="0"/>
              </a:rPr>
              <a:t>1 поликлиника</a:t>
            </a:r>
          </a:p>
          <a:p>
            <a:pPr>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endParaRPr>
          </a:p>
          <a:p>
            <a:pPr>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endParaRPr>
          </a:p>
          <a:p>
            <a:pPr>
              <a:lnSpc>
                <a:spcPts val="2122"/>
              </a:lnSpc>
              <a:spcBef>
                <a:spcPct val="0"/>
              </a:spcBef>
            </a:pPr>
            <a:r>
              <a:rPr lang="ru-RU" sz="2000" dirty="0">
                <a:solidFill>
                  <a:srgbClr val="FFFFFF"/>
                </a:solidFill>
                <a:latin typeface="Cambria" panose="02040503050406030204" pitchFamily="18" charset="0"/>
                <a:ea typeface="Cambria" panose="02040503050406030204" pitchFamily="18" charset="0"/>
              </a:rPr>
              <a:t>3 фельдшерско-акушерских</a:t>
            </a:r>
          </a:p>
          <a:p>
            <a:pPr>
              <a:lnSpc>
                <a:spcPts val="2122"/>
              </a:lnSpc>
              <a:spcBef>
                <a:spcPct val="0"/>
              </a:spcBef>
            </a:pPr>
            <a:r>
              <a:rPr lang="ru-RU" sz="2000" dirty="0">
                <a:solidFill>
                  <a:srgbClr val="FFFFFF"/>
                </a:solidFill>
                <a:latin typeface="Cambria" panose="02040503050406030204" pitchFamily="18" charset="0"/>
                <a:ea typeface="Cambria" panose="02040503050406030204" pitchFamily="18" charset="0"/>
              </a:rPr>
              <a:t>пункта</a:t>
            </a:r>
          </a:p>
          <a:p>
            <a:pPr>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endParaRPr>
          </a:p>
          <a:p>
            <a:pPr>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endParaRPr>
          </a:p>
          <a:p>
            <a:pPr>
              <a:lnSpc>
                <a:spcPts val="2122"/>
              </a:lnSpc>
              <a:spcBef>
                <a:spcPct val="0"/>
              </a:spcBef>
            </a:pPr>
            <a:r>
              <a:rPr lang="ru-RU" sz="2000" dirty="0">
                <a:solidFill>
                  <a:srgbClr val="FFFFFF"/>
                </a:solidFill>
                <a:latin typeface="Cambria" panose="02040503050406030204" pitchFamily="18" charset="0"/>
                <a:ea typeface="Cambria" panose="02040503050406030204" pitchFamily="18" charset="0"/>
              </a:rPr>
              <a:t>5-15 </a:t>
            </a:r>
            <a:r>
              <a:rPr lang="ru-RU" sz="2000" dirty="0" err="1">
                <a:solidFill>
                  <a:srgbClr val="FFFFFF"/>
                </a:solidFill>
                <a:latin typeface="Cambria" panose="02040503050406030204" pitchFamily="18" charset="0"/>
                <a:ea typeface="Cambria" panose="02040503050406030204" pitchFamily="18" charset="0"/>
              </a:rPr>
              <a:t>посещ</a:t>
            </a:r>
            <a:r>
              <a:rPr lang="ru-RU" sz="2000" dirty="0">
                <a:solidFill>
                  <a:srgbClr val="FFFFFF"/>
                </a:solidFill>
                <a:latin typeface="Cambria" panose="02040503050406030204" pitchFamily="18" charset="0"/>
                <a:ea typeface="Cambria" panose="02040503050406030204" pitchFamily="18" charset="0"/>
              </a:rPr>
              <a:t>. врачебных амбулаторий</a:t>
            </a:r>
          </a:p>
          <a:p>
            <a:pPr>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endParaRPr>
          </a:p>
          <a:p>
            <a:pPr>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endParaRPr>
          </a:p>
          <a:p>
            <a:pPr>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endParaRPr>
          </a:p>
        </p:txBody>
      </p:sp>
      <p:sp>
        <p:nvSpPr>
          <p:cNvPr id="50" name="TextBox 49">
            <a:extLst>
              <a:ext uri="{FF2B5EF4-FFF2-40B4-BE49-F238E27FC236}">
                <a16:creationId xmlns:a16="http://schemas.microsoft.com/office/drawing/2014/main" id="{6456E19C-68DC-E469-6041-DDD30E80B612}"/>
              </a:ext>
            </a:extLst>
          </p:cNvPr>
          <p:cNvSpPr txBox="1"/>
          <p:nvPr/>
        </p:nvSpPr>
        <p:spPr>
          <a:xfrm>
            <a:off x="10152954" y="3972979"/>
            <a:ext cx="3632966" cy="1977464"/>
          </a:xfrm>
          <a:prstGeom prst="rect">
            <a:avLst/>
          </a:prstGeom>
          <a:noFill/>
        </p:spPr>
        <p:txBody>
          <a:bodyPr wrap="square" rtlCol="0">
            <a:spAutoFit/>
          </a:bodyPr>
          <a:lstStyle/>
          <a:p>
            <a:pPr>
              <a:lnSpc>
                <a:spcPts val="2122"/>
              </a:lnSpc>
              <a:spcBef>
                <a:spcPct val="0"/>
              </a:spcBef>
            </a:pPr>
            <a:r>
              <a:rPr lang="ru-RU" sz="2000" dirty="0">
                <a:solidFill>
                  <a:srgbClr val="FFFFFF"/>
                </a:solidFill>
                <a:latin typeface="Cambria" panose="02040503050406030204" pitchFamily="18" charset="0"/>
                <a:ea typeface="Cambria" panose="02040503050406030204" pitchFamily="18" charset="0"/>
              </a:rPr>
              <a:t>1 стадион</a:t>
            </a:r>
          </a:p>
          <a:p>
            <a:pPr>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endParaRPr>
          </a:p>
          <a:p>
            <a:pPr>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endParaRPr>
          </a:p>
          <a:p>
            <a:pPr marL="457200" indent="-457200">
              <a:lnSpc>
                <a:spcPts val="2122"/>
              </a:lnSpc>
              <a:spcBef>
                <a:spcPct val="0"/>
              </a:spcBef>
              <a:buAutoNum type="arabicPlain" startAt="36"/>
            </a:pPr>
            <a:r>
              <a:rPr lang="ru-RU" sz="2000" dirty="0">
                <a:solidFill>
                  <a:srgbClr val="FFFFFF"/>
                </a:solidFill>
                <a:latin typeface="Cambria" panose="02040503050406030204" pitchFamily="18" charset="0"/>
                <a:ea typeface="Cambria" panose="02040503050406030204" pitchFamily="18" charset="0"/>
              </a:rPr>
              <a:t>плоскостных сооружений  </a:t>
            </a:r>
          </a:p>
          <a:p>
            <a:pPr marL="457200" indent="-457200">
              <a:lnSpc>
                <a:spcPts val="2122"/>
              </a:lnSpc>
              <a:spcBef>
                <a:spcPct val="0"/>
              </a:spcBef>
              <a:buAutoNum type="arabicPlain" startAt="36"/>
            </a:pPr>
            <a:endParaRPr lang="ru-RU" sz="2000" dirty="0">
              <a:solidFill>
                <a:srgbClr val="FFFFFF"/>
              </a:solidFill>
              <a:latin typeface="Cambria" panose="02040503050406030204" pitchFamily="18" charset="0"/>
              <a:ea typeface="Cambria" panose="02040503050406030204" pitchFamily="18" charset="0"/>
            </a:endParaRPr>
          </a:p>
          <a:p>
            <a:pPr marL="457200" indent="-457200">
              <a:lnSpc>
                <a:spcPts val="2122"/>
              </a:lnSpc>
              <a:spcBef>
                <a:spcPct val="0"/>
              </a:spcBef>
              <a:buAutoNum type="arabicPlain" startAt="36"/>
            </a:pPr>
            <a:endParaRPr lang="ru-RU" sz="2000" dirty="0">
              <a:solidFill>
                <a:srgbClr val="FFFFFF"/>
              </a:solidFill>
              <a:latin typeface="Cambria" panose="02040503050406030204" pitchFamily="18" charset="0"/>
              <a:ea typeface="Cambria" panose="02040503050406030204" pitchFamily="18" charset="0"/>
            </a:endParaRPr>
          </a:p>
          <a:p>
            <a:pPr>
              <a:lnSpc>
                <a:spcPts val="2122"/>
              </a:lnSpc>
              <a:spcBef>
                <a:spcPct val="0"/>
              </a:spcBef>
            </a:pPr>
            <a:r>
              <a:rPr lang="ru-RU" sz="2000" dirty="0">
                <a:solidFill>
                  <a:srgbClr val="FFFFFF"/>
                </a:solidFill>
                <a:latin typeface="Cambria" panose="02040503050406030204" pitchFamily="18" charset="0"/>
                <a:ea typeface="Cambria" panose="02040503050406030204" pitchFamily="18" charset="0"/>
              </a:rPr>
              <a:t>18 спортивных залов</a:t>
            </a:r>
          </a:p>
        </p:txBody>
      </p:sp>
      <p:sp>
        <p:nvSpPr>
          <p:cNvPr id="51" name="TextBox 50">
            <a:extLst>
              <a:ext uri="{FF2B5EF4-FFF2-40B4-BE49-F238E27FC236}">
                <a16:creationId xmlns:a16="http://schemas.microsoft.com/office/drawing/2014/main" id="{18D71690-A4B0-B7E2-4F29-CFCCF3386FC0}"/>
              </a:ext>
            </a:extLst>
          </p:cNvPr>
          <p:cNvSpPr txBox="1"/>
          <p:nvPr/>
        </p:nvSpPr>
        <p:spPr>
          <a:xfrm>
            <a:off x="14385047" y="4028093"/>
            <a:ext cx="3607066" cy="1169551"/>
          </a:xfrm>
          <a:prstGeom prst="rect">
            <a:avLst/>
          </a:prstGeom>
          <a:noFill/>
        </p:spPr>
        <p:txBody>
          <a:bodyPr wrap="square" rtlCol="0">
            <a:spAutoFit/>
          </a:bodyPr>
          <a:lstStyle/>
          <a:p>
            <a:pPr>
              <a:lnSpc>
                <a:spcPts val="2122"/>
              </a:lnSpc>
              <a:spcBef>
                <a:spcPct val="0"/>
              </a:spcBef>
            </a:pPr>
            <a:r>
              <a:rPr lang="ru-RU" sz="2000" dirty="0">
                <a:solidFill>
                  <a:srgbClr val="FFFFFF"/>
                </a:solidFill>
                <a:latin typeface="Cambria" panose="02040503050406030204" pitchFamily="18" charset="0"/>
                <a:ea typeface="Cambria" panose="02040503050406030204" pitchFamily="18" charset="0"/>
              </a:rPr>
              <a:t>1 районный дворец культуры</a:t>
            </a:r>
          </a:p>
          <a:p>
            <a:pPr>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endParaRPr>
          </a:p>
          <a:p>
            <a:pPr>
              <a:lnSpc>
                <a:spcPts val="2122"/>
              </a:lnSpc>
              <a:spcBef>
                <a:spcPct val="0"/>
              </a:spcBef>
            </a:pPr>
            <a:r>
              <a:rPr lang="ru-RU" sz="2000" dirty="0">
                <a:solidFill>
                  <a:srgbClr val="FFFFFF"/>
                </a:solidFill>
                <a:latin typeface="Cambria" panose="02040503050406030204" pitchFamily="18" charset="0"/>
                <a:ea typeface="Cambria" panose="02040503050406030204" pitchFamily="18" charset="0"/>
              </a:rPr>
              <a:t>18 сельских домов культуры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1" name="TextBox 21"/>
          <p:cNvSpPr txBox="1"/>
          <p:nvPr/>
        </p:nvSpPr>
        <p:spPr>
          <a:xfrm>
            <a:off x="579027" y="591229"/>
            <a:ext cx="7976703" cy="3384003"/>
          </a:xfrm>
          <a:prstGeom prst="rect">
            <a:avLst/>
          </a:prstGeom>
        </p:spPr>
        <p:txBody>
          <a:bodyPr wrap="square" lIns="0" tIns="0" rIns="0" bIns="0" rtlCol="0" anchor="t">
            <a:spAutoFit/>
          </a:bodyPr>
          <a:lstStyle/>
          <a:p>
            <a:pPr algn="l">
              <a:lnSpc>
                <a:spcPts val="14399"/>
              </a:lnSpc>
            </a:pPr>
            <a:r>
              <a:rPr lang="ru-RU" sz="4400" b="1" dirty="0">
                <a:latin typeface="Bricolage Grotesque Bold"/>
                <a:ea typeface="Bricolage Grotesque Bold"/>
                <a:cs typeface="Bricolage Grotesque Bold"/>
                <a:sym typeface="Bricolage Grotesque Bold"/>
              </a:rPr>
              <a:t>Занятость и доходы населения</a:t>
            </a:r>
          </a:p>
          <a:p>
            <a:pPr algn="l">
              <a:lnSpc>
                <a:spcPts val="14399"/>
              </a:lnSpc>
            </a:pPr>
            <a:endParaRPr lang="en-US" sz="4400" b="1" dirty="0">
              <a:solidFill>
                <a:srgbClr val="323232"/>
              </a:solidFill>
              <a:latin typeface="Bricolage Grotesque Bold"/>
              <a:ea typeface="Bricolage Grotesque Bold"/>
              <a:cs typeface="Bricolage Grotesque Bold"/>
              <a:sym typeface="Bricolage Grotesque Bold"/>
            </a:endParaRPr>
          </a:p>
        </p:txBody>
      </p:sp>
      <p:grpSp>
        <p:nvGrpSpPr>
          <p:cNvPr id="68" name="Группа 67">
            <a:extLst>
              <a:ext uri="{FF2B5EF4-FFF2-40B4-BE49-F238E27FC236}">
                <a16:creationId xmlns:a16="http://schemas.microsoft.com/office/drawing/2014/main" id="{D4AECB0C-FCF0-E72D-EA38-51BD904E5028}"/>
              </a:ext>
            </a:extLst>
          </p:cNvPr>
          <p:cNvGrpSpPr/>
          <p:nvPr/>
        </p:nvGrpSpPr>
        <p:grpSpPr>
          <a:xfrm>
            <a:off x="651509" y="3739511"/>
            <a:ext cx="8447420" cy="5908237"/>
            <a:chOff x="8904971" y="3673856"/>
            <a:chExt cx="5594303" cy="5266227"/>
          </a:xfrm>
        </p:grpSpPr>
        <p:sp>
          <p:nvSpPr>
            <p:cNvPr id="6" name="AutoShape 6"/>
            <p:cNvSpPr/>
            <p:nvPr/>
          </p:nvSpPr>
          <p:spPr>
            <a:xfrm>
              <a:off x="8923154" y="4529536"/>
              <a:ext cx="5557430" cy="37535"/>
            </a:xfrm>
            <a:prstGeom prst="line">
              <a:avLst/>
            </a:prstGeom>
            <a:ln w="9525" cap="flat">
              <a:solidFill>
                <a:srgbClr val="323232"/>
              </a:solidFill>
              <a:prstDash val="solid"/>
              <a:headEnd type="none" w="sm" len="sm"/>
              <a:tailEnd type="none" w="sm" len="sm"/>
            </a:ln>
          </p:spPr>
          <p:txBody>
            <a:bodyPr/>
            <a:lstStyle/>
            <a:p>
              <a:endParaRPr lang="ru-RU"/>
            </a:p>
          </p:txBody>
        </p:sp>
        <p:sp>
          <p:nvSpPr>
            <p:cNvPr id="7" name="AutoShape 7"/>
            <p:cNvSpPr/>
            <p:nvPr/>
          </p:nvSpPr>
          <p:spPr>
            <a:xfrm flipV="1">
              <a:off x="8923152" y="3673856"/>
              <a:ext cx="5557430" cy="6013"/>
            </a:xfrm>
            <a:prstGeom prst="line">
              <a:avLst/>
            </a:prstGeom>
            <a:ln w="9525" cap="flat">
              <a:solidFill>
                <a:srgbClr val="323232"/>
              </a:solidFill>
              <a:prstDash val="solid"/>
              <a:headEnd type="none" w="sm" len="sm"/>
              <a:tailEnd type="none" w="sm" len="sm"/>
            </a:ln>
          </p:spPr>
          <p:txBody>
            <a:bodyPr/>
            <a:lstStyle/>
            <a:p>
              <a:endParaRPr lang="ru-RU" dirty="0"/>
            </a:p>
          </p:txBody>
        </p:sp>
        <p:sp>
          <p:nvSpPr>
            <p:cNvPr id="9" name="AutoShape 9"/>
            <p:cNvSpPr/>
            <p:nvPr/>
          </p:nvSpPr>
          <p:spPr>
            <a:xfrm>
              <a:off x="8923154" y="5478869"/>
              <a:ext cx="5563996" cy="14600"/>
            </a:xfrm>
            <a:prstGeom prst="line">
              <a:avLst/>
            </a:prstGeom>
            <a:ln w="9525" cap="flat">
              <a:solidFill>
                <a:srgbClr val="323232"/>
              </a:solidFill>
              <a:prstDash val="solid"/>
              <a:headEnd type="none" w="sm" len="sm"/>
              <a:tailEnd type="none" w="sm" len="sm"/>
            </a:ln>
          </p:spPr>
          <p:txBody>
            <a:bodyPr/>
            <a:lstStyle/>
            <a:p>
              <a:endParaRPr lang="ru-RU"/>
            </a:p>
          </p:txBody>
        </p:sp>
        <p:sp>
          <p:nvSpPr>
            <p:cNvPr id="10" name="TextBox 10"/>
            <p:cNvSpPr txBox="1"/>
            <p:nvPr/>
          </p:nvSpPr>
          <p:spPr>
            <a:xfrm>
              <a:off x="8923153" y="5852613"/>
              <a:ext cx="2681309" cy="199119"/>
            </a:xfrm>
            <a:prstGeom prst="rect">
              <a:avLst/>
            </a:prstGeom>
          </p:spPr>
          <p:txBody>
            <a:bodyPr lIns="0" tIns="0" rIns="0" bIns="0" rtlCol="0" anchor="t">
              <a:spAutoFit/>
            </a:bodyPr>
            <a:lstStyle/>
            <a:p>
              <a:pPr>
                <a:lnSpc>
                  <a:spcPts val="1929"/>
                </a:lnSpc>
                <a:spcBef>
                  <a:spcPct val="0"/>
                </a:spcBef>
              </a:pPr>
              <a:endParaRPr lang="en-US" sz="1400" dirty="0">
                <a:latin typeface="Segoe UI Black" panose="020B0A02040204020203" pitchFamily="34" charset="0"/>
                <a:ea typeface="Segoe UI Black" panose="020B0A02040204020203" pitchFamily="34" charset="0"/>
                <a:sym typeface="Bricolage Grotesque Semi-Bold"/>
              </a:endParaRPr>
            </a:p>
          </p:txBody>
        </p:sp>
        <p:sp>
          <p:nvSpPr>
            <p:cNvPr id="11" name="AutoShape 11"/>
            <p:cNvSpPr/>
            <p:nvPr/>
          </p:nvSpPr>
          <p:spPr>
            <a:xfrm flipV="1">
              <a:off x="8923153" y="6419764"/>
              <a:ext cx="5544994" cy="10073"/>
            </a:xfrm>
            <a:prstGeom prst="line">
              <a:avLst/>
            </a:prstGeom>
            <a:ln w="9525" cap="flat">
              <a:solidFill>
                <a:srgbClr val="323232"/>
              </a:solidFill>
              <a:prstDash val="solid"/>
              <a:headEnd type="none" w="sm" len="sm"/>
              <a:tailEnd type="none" w="sm" len="sm"/>
            </a:ln>
          </p:spPr>
          <p:txBody>
            <a:bodyPr/>
            <a:lstStyle/>
            <a:p>
              <a:endParaRPr lang="ru-RU"/>
            </a:p>
          </p:txBody>
        </p:sp>
        <p:sp>
          <p:nvSpPr>
            <p:cNvPr id="12" name="AutoShape 12"/>
            <p:cNvSpPr/>
            <p:nvPr/>
          </p:nvSpPr>
          <p:spPr>
            <a:xfrm flipV="1">
              <a:off x="8954280" y="7089256"/>
              <a:ext cx="5544994" cy="14612"/>
            </a:xfrm>
            <a:prstGeom prst="line">
              <a:avLst/>
            </a:prstGeom>
            <a:ln w="9525" cap="flat">
              <a:solidFill>
                <a:srgbClr val="323232"/>
              </a:solidFill>
              <a:prstDash val="solid"/>
              <a:headEnd type="none" w="sm" len="sm"/>
              <a:tailEnd type="none" w="sm" len="sm"/>
            </a:ln>
          </p:spPr>
          <p:txBody>
            <a:bodyPr/>
            <a:lstStyle/>
            <a:p>
              <a:endParaRPr lang="ru-RU"/>
            </a:p>
          </p:txBody>
        </p:sp>
        <p:sp>
          <p:nvSpPr>
            <p:cNvPr id="15" name="AutoShape 15"/>
            <p:cNvSpPr/>
            <p:nvPr/>
          </p:nvSpPr>
          <p:spPr>
            <a:xfrm flipH="1">
              <a:off x="11559950" y="3673859"/>
              <a:ext cx="84" cy="3430009"/>
            </a:xfrm>
            <a:prstGeom prst="line">
              <a:avLst/>
            </a:prstGeom>
            <a:ln w="9525" cap="flat">
              <a:solidFill>
                <a:srgbClr val="323232"/>
              </a:solidFill>
              <a:prstDash val="solid"/>
              <a:headEnd type="none" w="sm" len="sm"/>
              <a:tailEnd type="none" w="sm" len="sm"/>
            </a:ln>
          </p:spPr>
          <p:txBody>
            <a:bodyPr/>
            <a:lstStyle/>
            <a:p>
              <a:endParaRPr lang="ru-RU" dirty="0"/>
            </a:p>
          </p:txBody>
        </p:sp>
        <p:sp>
          <p:nvSpPr>
            <p:cNvPr id="16" name="AutoShape 16"/>
            <p:cNvSpPr/>
            <p:nvPr/>
          </p:nvSpPr>
          <p:spPr>
            <a:xfrm flipH="1">
              <a:off x="14471031" y="3673860"/>
              <a:ext cx="20867" cy="3402737"/>
            </a:xfrm>
            <a:prstGeom prst="line">
              <a:avLst/>
            </a:prstGeom>
            <a:ln w="9525" cap="flat">
              <a:solidFill>
                <a:srgbClr val="323232"/>
              </a:solidFill>
              <a:prstDash val="solid"/>
              <a:headEnd type="none" w="sm" len="sm"/>
              <a:tailEnd type="none" w="sm" len="sm"/>
            </a:ln>
          </p:spPr>
          <p:txBody>
            <a:bodyPr/>
            <a:lstStyle/>
            <a:p>
              <a:endParaRPr lang="ru-RU" dirty="0"/>
            </a:p>
          </p:txBody>
        </p:sp>
        <p:sp>
          <p:nvSpPr>
            <p:cNvPr id="30" name="TextBox 30"/>
            <p:cNvSpPr txBox="1"/>
            <p:nvPr/>
          </p:nvSpPr>
          <p:spPr>
            <a:xfrm>
              <a:off x="8923153" y="3954644"/>
              <a:ext cx="2681309" cy="199119"/>
            </a:xfrm>
            <a:prstGeom prst="rect">
              <a:avLst/>
            </a:prstGeom>
          </p:spPr>
          <p:txBody>
            <a:bodyPr lIns="0" tIns="0" rIns="0" bIns="0" rtlCol="0" anchor="t">
              <a:spAutoFit/>
            </a:bodyPr>
            <a:lstStyle/>
            <a:p>
              <a:pPr algn="l">
                <a:lnSpc>
                  <a:spcPts val="1929"/>
                </a:lnSpc>
                <a:spcBef>
                  <a:spcPct val="0"/>
                </a:spcBef>
              </a:pPr>
              <a:r>
                <a:rPr lang="ru-RU" sz="1400" dirty="0">
                  <a:latin typeface="Segoe UI Black" panose="020B0A02040204020203" pitchFamily="34" charset="0"/>
                  <a:ea typeface="Segoe UI Black" panose="020B0A02040204020203" pitchFamily="34" charset="0"/>
                  <a:sym typeface="Bricolage Grotesque Semi-Bold"/>
                </a:rPr>
                <a:t>Вакантные рабочие места </a:t>
              </a:r>
              <a:endParaRPr lang="en-US" sz="1400" dirty="0">
                <a:latin typeface="Segoe UI Black" panose="020B0A02040204020203" pitchFamily="34" charset="0"/>
                <a:ea typeface="Segoe UI Black" panose="020B0A02040204020203" pitchFamily="34" charset="0"/>
                <a:sym typeface="Bricolage Grotesque Semi-Bold"/>
              </a:endParaRPr>
            </a:p>
          </p:txBody>
        </p:sp>
        <p:sp>
          <p:nvSpPr>
            <p:cNvPr id="31" name="TextBox 31"/>
            <p:cNvSpPr txBox="1"/>
            <p:nvPr/>
          </p:nvSpPr>
          <p:spPr>
            <a:xfrm>
              <a:off x="12697254" y="3982536"/>
              <a:ext cx="667979" cy="198548"/>
            </a:xfrm>
            <a:prstGeom prst="rect">
              <a:avLst/>
            </a:prstGeom>
          </p:spPr>
          <p:txBody>
            <a:bodyPr lIns="0" tIns="0" rIns="0" bIns="0" rtlCol="0" anchor="t">
              <a:spAutoFit/>
            </a:bodyPr>
            <a:lstStyle/>
            <a:p>
              <a:pPr algn="ctr">
                <a:lnSpc>
                  <a:spcPts val="1929"/>
                </a:lnSpc>
                <a:spcBef>
                  <a:spcPct val="0"/>
                </a:spcBef>
              </a:pPr>
              <a:r>
                <a:rPr lang="ru-RU" sz="1378" b="1" dirty="0">
                  <a:solidFill>
                    <a:srgbClr val="323232"/>
                  </a:solidFill>
                  <a:latin typeface="Segoe UI Black" panose="020B0A02040204020203" pitchFamily="34" charset="0"/>
                  <a:ea typeface="Segoe UI Black" panose="020B0A02040204020203" pitchFamily="34" charset="0"/>
                  <a:cs typeface="Bricolage Grotesque Semi-Bold"/>
                  <a:sym typeface="Bricolage Grotesque Semi-Bold"/>
                </a:rPr>
                <a:t>40</a:t>
              </a:r>
              <a:endParaRPr lang="en-US" sz="1378" b="1" dirty="0">
                <a:solidFill>
                  <a:srgbClr val="323232"/>
                </a:solidFill>
                <a:latin typeface="Segoe UI Black" panose="020B0A02040204020203" pitchFamily="34" charset="0"/>
                <a:ea typeface="Segoe UI Black" panose="020B0A02040204020203" pitchFamily="34" charset="0"/>
                <a:cs typeface="Bricolage Grotesque Semi-Bold"/>
                <a:sym typeface="Bricolage Grotesque Semi-Bold"/>
              </a:endParaRPr>
            </a:p>
          </p:txBody>
        </p:sp>
        <p:sp>
          <p:nvSpPr>
            <p:cNvPr id="35" name="TextBox 35"/>
            <p:cNvSpPr txBox="1"/>
            <p:nvPr/>
          </p:nvSpPr>
          <p:spPr>
            <a:xfrm>
              <a:off x="8923153" y="4903281"/>
              <a:ext cx="2681309" cy="199119"/>
            </a:xfrm>
            <a:prstGeom prst="rect">
              <a:avLst/>
            </a:prstGeom>
          </p:spPr>
          <p:txBody>
            <a:bodyPr lIns="0" tIns="0" rIns="0" bIns="0" rtlCol="0" anchor="t">
              <a:spAutoFit/>
            </a:bodyPr>
            <a:lstStyle/>
            <a:p>
              <a:pPr algn="l">
                <a:lnSpc>
                  <a:spcPts val="1929"/>
                </a:lnSpc>
                <a:spcBef>
                  <a:spcPct val="0"/>
                </a:spcBef>
              </a:pPr>
              <a:endParaRPr lang="en-US" sz="1400" dirty="0">
                <a:latin typeface="Segoe UI Black" panose="020B0A02040204020203" pitchFamily="34" charset="0"/>
                <a:ea typeface="Segoe UI Black" panose="020B0A02040204020203" pitchFamily="34" charset="0"/>
                <a:sym typeface="Bricolage Grotesque Semi-Bold"/>
              </a:endParaRPr>
            </a:p>
          </p:txBody>
        </p:sp>
        <p:sp>
          <p:nvSpPr>
            <p:cNvPr id="36" name="TextBox 36"/>
            <p:cNvSpPr txBox="1"/>
            <p:nvPr/>
          </p:nvSpPr>
          <p:spPr>
            <a:xfrm>
              <a:off x="12691812" y="4902558"/>
              <a:ext cx="667979" cy="198548"/>
            </a:xfrm>
            <a:prstGeom prst="rect">
              <a:avLst/>
            </a:prstGeom>
          </p:spPr>
          <p:txBody>
            <a:bodyPr lIns="0" tIns="0" rIns="0" bIns="0" rtlCol="0" anchor="t">
              <a:spAutoFit/>
            </a:bodyPr>
            <a:lstStyle/>
            <a:p>
              <a:pPr algn="ctr">
                <a:lnSpc>
                  <a:spcPts val="1929"/>
                </a:lnSpc>
                <a:spcBef>
                  <a:spcPct val="0"/>
                </a:spcBef>
              </a:pPr>
              <a:endParaRPr lang="en-US" sz="1378" b="1" dirty="0">
                <a:solidFill>
                  <a:srgbClr val="323232"/>
                </a:solidFill>
                <a:latin typeface="Segoe UI Black" panose="020B0A02040204020203" pitchFamily="34" charset="0"/>
                <a:ea typeface="Segoe UI Black" panose="020B0A02040204020203" pitchFamily="34" charset="0"/>
                <a:sym typeface="Bricolage Grotesque Semi-Bold"/>
              </a:endParaRPr>
            </a:p>
          </p:txBody>
        </p:sp>
        <p:sp>
          <p:nvSpPr>
            <p:cNvPr id="40" name="TextBox 40"/>
            <p:cNvSpPr txBox="1"/>
            <p:nvPr/>
          </p:nvSpPr>
          <p:spPr>
            <a:xfrm>
              <a:off x="12693287" y="5835443"/>
              <a:ext cx="667979" cy="198548"/>
            </a:xfrm>
            <a:prstGeom prst="rect">
              <a:avLst/>
            </a:prstGeom>
          </p:spPr>
          <p:txBody>
            <a:bodyPr lIns="0" tIns="0" rIns="0" bIns="0" rtlCol="0" anchor="t">
              <a:spAutoFit/>
            </a:bodyPr>
            <a:lstStyle/>
            <a:p>
              <a:pPr algn="ctr">
                <a:lnSpc>
                  <a:spcPts val="1929"/>
                </a:lnSpc>
                <a:spcBef>
                  <a:spcPct val="0"/>
                </a:spcBef>
              </a:pPr>
              <a:endParaRPr lang="en-US" sz="1378" b="1" dirty="0">
                <a:solidFill>
                  <a:srgbClr val="323232"/>
                </a:solidFill>
                <a:latin typeface="Segoe UI Black" panose="020B0A02040204020203" pitchFamily="34" charset="0"/>
                <a:ea typeface="Segoe UI Black" panose="020B0A02040204020203" pitchFamily="34" charset="0"/>
                <a:sym typeface="Bricolage Grotesque Semi-Bold"/>
              </a:endParaRPr>
            </a:p>
          </p:txBody>
        </p:sp>
        <p:sp>
          <p:nvSpPr>
            <p:cNvPr id="41" name="TextBox 41"/>
            <p:cNvSpPr txBox="1"/>
            <p:nvPr/>
          </p:nvSpPr>
          <p:spPr>
            <a:xfrm>
              <a:off x="13485535" y="5852682"/>
              <a:ext cx="667979" cy="239405"/>
            </a:xfrm>
            <a:prstGeom prst="rect">
              <a:avLst/>
            </a:prstGeom>
          </p:spPr>
          <p:txBody>
            <a:bodyPr lIns="0" tIns="0" rIns="0" bIns="0" rtlCol="0" anchor="t">
              <a:spAutoFit/>
            </a:bodyPr>
            <a:lstStyle/>
            <a:p>
              <a:pPr algn="ctr">
                <a:lnSpc>
                  <a:spcPts val="1929"/>
                </a:lnSpc>
                <a:spcBef>
                  <a:spcPct val="0"/>
                </a:spcBef>
              </a:pPr>
              <a:endParaRPr lang="en-US" sz="1378" b="1" dirty="0">
                <a:solidFill>
                  <a:srgbClr val="323232"/>
                </a:solidFill>
                <a:latin typeface="Bricolage Grotesque Semi-Bold"/>
                <a:ea typeface="Bricolage Grotesque Semi-Bold"/>
                <a:cs typeface="Bricolage Grotesque Semi-Bold"/>
                <a:sym typeface="Bricolage Grotesque Semi-Bold"/>
              </a:endParaRPr>
            </a:p>
          </p:txBody>
        </p:sp>
        <p:sp>
          <p:nvSpPr>
            <p:cNvPr id="44" name="TextBox 44"/>
            <p:cNvSpPr txBox="1"/>
            <p:nvPr/>
          </p:nvSpPr>
          <p:spPr>
            <a:xfrm>
              <a:off x="8904971" y="6683868"/>
              <a:ext cx="2790679" cy="199119"/>
            </a:xfrm>
            <a:prstGeom prst="rect">
              <a:avLst/>
            </a:prstGeom>
          </p:spPr>
          <p:txBody>
            <a:bodyPr wrap="square" lIns="0" tIns="0" rIns="0" bIns="0" rtlCol="0" anchor="t">
              <a:spAutoFit/>
            </a:bodyPr>
            <a:lstStyle/>
            <a:p>
              <a:pPr algn="l">
                <a:lnSpc>
                  <a:spcPts val="1929"/>
                </a:lnSpc>
                <a:spcBef>
                  <a:spcPct val="0"/>
                </a:spcBef>
              </a:pPr>
              <a:r>
                <a:rPr lang="ru-RU" sz="1400" dirty="0">
                  <a:latin typeface="Segoe UI Black" panose="020B0A02040204020203" pitchFamily="34" charset="0"/>
                  <a:ea typeface="Segoe UI Black" panose="020B0A02040204020203" pitchFamily="34" charset="0"/>
                  <a:sym typeface="Bricolage Grotesque Semi-Bold"/>
                </a:rPr>
                <a:t>Незанятое трудоспособное население</a:t>
              </a:r>
            </a:p>
          </p:txBody>
        </p:sp>
        <p:sp>
          <p:nvSpPr>
            <p:cNvPr id="45" name="TextBox 45"/>
            <p:cNvSpPr txBox="1"/>
            <p:nvPr/>
          </p:nvSpPr>
          <p:spPr>
            <a:xfrm>
              <a:off x="11922646" y="6745112"/>
              <a:ext cx="2230868" cy="198548"/>
            </a:xfrm>
            <a:prstGeom prst="rect">
              <a:avLst/>
            </a:prstGeom>
          </p:spPr>
          <p:txBody>
            <a:bodyPr wrap="square" lIns="0" tIns="0" rIns="0" bIns="0" rtlCol="0" anchor="t">
              <a:spAutoFit/>
            </a:bodyPr>
            <a:lstStyle/>
            <a:p>
              <a:pPr algn="ctr">
                <a:lnSpc>
                  <a:spcPts val="1929"/>
                </a:lnSpc>
                <a:spcBef>
                  <a:spcPct val="0"/>
                </a:spcBef>
              </a:pPr>
              <a:r>
                <a:rPr lang="ru-RU" sz="1378" b="1" dirty="0">
                  <a:solidFill>
                    <a:srgbClr val="323232"/>
                  </a:solidFill>
                  <a:latin typeface="Segoe UI Black" panose="020B0A02040204020203" pitchFamily="34" charset="0"/>
                  <a:ea typeface="Segoe UI Black" panose="020B0A02040204020203" pitchFamily="34" charset="0"/>
                  <a:sym typeface="Bricolage Grotesque Semi-Bold"/>
                </a:rPr>
                <a:t>2387</a:t>
              </a:r>
              <a:endParaRPr lang="en-US" sz="1378" b="1" dirty="0">
                <a:solidFill>
                  <a:srgbClr val="323232"/>
                </a:solidFill>
                <a:latin typeface="Segoe UI Black" panose="020B0A02040204020203" pitchFamily="34" charset="0"/>
                <a:ea typeface="Segoe UI Black" panose="020B0A02040204020203" pitchFamily="34" charset="0"/>
                <a:sym typeface="Bricolage Grotesque Semi-Bold"/>
              </a:endParaRPr>
            </a:p>
          </p:txBody>
        </p:sp>
        <p:sp>
          <p:nvSpPr>
            <p:cNvPr id="49" name="TextBox 49"/>
            <p:cNvSpPr txBox="1"/>
            <p:nvPr/>
          </p:nvSpPr>
          <p:spPr>
            <a:xfrm>
              <a:off x="8923153" y="7751277"/>
              <a:ext cx="2232299" cy="239405"/>
            </a:xfrm>
            <a:prstGeom prst="rect">
              <a:avLst/>
            </a:prstGeom>
          </p:spPr>
          <p:txBody>
            <a:bodyPr lIns="0" tIns="0" rIns="0" bIns="0" rtlCol="0" anchor="t">
              <a:spAutoFit/>
            </a:bodyPr>
            <a:lstStyle/>
            <a:p>
              <a:pPr algn="l">
                <a:lnSpc>
                  <a:spcPts val="1929"/>
                </a:lnSpc>
                <a:spcBef>
                  <a:spcPct val="0"/>
                </a:spcBef>
              </a:pPr>
              <a:endParaRPr lang="en-US" sz="1378" b="1" dirty="0">
                <a:solidFill>
                  <a:srgbClr val="323232"/>
                </a:solidFill>
                <a:latin typeface="Bricolage Grotesque Semi-Bold"/>
                <a:ea typeface="Bricolage Grotesque Semi-Bold"/>
                <a:cs typeface="Bricolage Grotesque Semi-Bold"/>
                <a:sym typeface="Bricolage Grotesque Semi-Bold"/>
              </a:endParaRPr>
            </a:p>
          </p:txBody>
        </p:sp>
        <p:sp>
          <p:nvSpPr>
            <p:cNvPr id="55" name="TextBox 55"/>
            <p:cNvSpPr txBox="1"/>
            <p:nvPr/>
          </p:nvSpPr>
          <p:spPr>
            <a:xfrm>
              <a:off x="12028940" y="8700609"/>
              <a:ext cx="667979" cy="239405"/>
            </a:xfrm>
            <a:prstGeom prst="rect">
              <a:avLst/>
            </a:prstGeom>
          </p:spPr>
          <p:txBody>
            <a:bodyPr lIns="0" tIns="0" rIns="0" bIns="0" rtlCol="0" anchor="t">
              <a:spAutoFit/>
            </a:bodyPr>
            <a:lstStyle/>
            <a:p>
              <a:pPr algn="ctr">
                <a:lnSpc>
                  <a:spcPts val="1929"/>
                </a:lnSpc>
                <a:spcBef>
                  <a:spcPct val="0"/>
                </a:spcBef>
              </a:pPr>
              <a:endParaRPr lang="en-US" sz="1378" b="1" dirty="0">
                <a:solidFill>
                  <a:srgbClr val="323232"/>
                </a:solidFill>
                <a:latin typeface="Bricolage Grotesque Ultra-Bold"/>
                <a:ea typeface="Bricolage Grotesque Ultra-Bold"/>
                <a:cs typeface="Bricolage Grotesque Ultra-Bold"/>
                <a:sym typeface="Bricolage Grotesque Ultra-Bold"/>
              </a:endParaRPr>
            </a:p>
          </p:txBody>
        </p:sp>
        <p:sp>
          <p:nvSpPr>
            <p:cNvPr id="56" name="TextBox 56"/>
            <p:cNvSpPr txBox="1"/>
            <p:nvPr/>
          </p:nvSpPr>
          <p:spPr>
            <a:xfrm>
              <a:off x="13485535" y="8700678"/>
              <a:ext cx="667979" cy="239405"/>
            </a:xfrm>
            <a:prstGeom prst="rect">
              <a:avLst/>
            </a:prstGeom>
          </p:spPr>
          <p:txBody>
            <a:bodyPr lIns="0" tIns="0" rIns="0" bIns="0" rtlCol="0" anchor="t">
              <a:spAutoFit/>
            </a:bodyPr>
            <a:lstStyle/>
            <a:p>
              <a:pPr algn="ctr">
                <a:lnSpc>
                  <a:spcPts val="1929"/>
                </a:lnSpc>
                <a:spcBef>
                  <a:spcPct val="0"/>
                </a:spcBef>
              </a:pPr>
              <a:endParaRPr lang="en-US" sz="1378" b="1" dirty="0">
                <a:solidFill>
                  <a:srgbClr val="323232"/>
                </a:solidFill>
                <a:latin typeface="Bricolage Grotesque Ultra-Bold"/>
                <a:ea typeface="Bricolage Grotesque Ultra-Bold"/>
                <a:cs typeface="Bricolage Grotesque Ultra-Bold"/>
                <a:sym typeface="Bricolage Grotesque Ultra-Bold"/>
              </a:endParaRPr>
            </a:p>
          </p:txBody>
        </p:sp>
      </p:grpSp>
      <p:pic>
        <p:nvPicPr>
          <p:cNvPr id="73" name="Рисунок 72">
            <a:extLst>
              <a:ext uri="{FF2B5EF4-FFF2-40B4-BE49-F238E27FC236}">
                <a16:creationId xmlns:a16="http://schemas.microsoft.com/office/drawing/2014/main" id="{4FEB8EEC-F0D5-6164-BC3D-38F194E786F8}"/>
              </a:ext>
            </a:extLst>
          </p:cNvPr>
          <p:cNvPicPr>
            <a:picLocks noChangeAspect="1"/>
          </p:cNvPicPr>
          <p:nvPr/>
        </p:nvPicPr>
        <p:blipFill>
          <a:blip r:embed="rId2"/>
          <a:stretch>
            <a:fillRect/>
          </a:stretch>
        </p:blipFill>
        <p:spPr>
          <a:xfrm>
            <a:off x="12365353" y="3926182"/>
            <a:ext cx="4189117" cy="4189117"/>
          </a:xfrm>
          <a:prstGeom prst="rect">
            <a:avLst/>
          </a:prstGeom>
        </p:spPr>
      </p:pic>
      <p:sp>
        <p:nvSpPr>
          <p:cNvPr id="3" name="TextBox 2">
            <a:extLst>
              <a:ext uri="{FF2B5EF4-FFF2-40B4-BE49-F238E27FC236}">
                <a16:creationId xmlns:a16="http://schemas.microsoft.com/office/drawing/2014/main" id="{6FAE663D-A60D-EDE0-EC98-076C9C289E7D}"/>
              </a:ext>
            </a:extLst>
          </p:cNvPr>
          <p:cNvSpPr txBox="1"/>
          <p:nvPr/>
        </p:nvSpPr>
        <p:spPr>
          <a:xfrm>
            <a:off x="76200" y="127175"/>
            <a:ext cx="9144000" cy="386644"/>
          </a:xfrm>
          <a:prstGeom prst="rect">
            <a:avLst/>
          </a:prstGeom>
          <a:noFill/>
        </p:spPr>
        <p:txBody>
          <a:bodyPr wrap="square">
            <a:spAutoFit/>
          </a:bodyPr>
          <a:lstStyle/>
          <a:p>
            <a:pPr marL="0" marR="0" lvl="0" indent="0" algn="l" defTabSz="914400" rtl="0" eaLnBrk="1" fontAlgn="auto" latinLnBrk="0" hangingPunct="1">
              <a:lnSpc>
                <a:spcPts val="2239"/>
              </a:lnSpc>
              <a:spcBef>
                <a:spcPts val="0"/>
              </a:spcBef>
              <a:spcAft>
                <a:spcPts val="0"/>
              </a:spcAft>
              <a:buClrTx/>
              <a:buSzTx/>
              <a:buFontTx/>
              <a:buNone/>
              <a:tabLst/>
              <a:defRPr/>
            </a:pPr>
            <a:r>
              <a:rPr kumimoji="0" lang="ru-RU" sz="2400" b="1" i="0" u="none" strike="noStrike" kern="1200" cap="none" spc="0" normalizeH="0" baseline="0" noProof="0" dirty="0">
                <a:ln>
                  <a:noFill/>
                </a:ln>
                <a:solidFill>
                  <a:schemeClr val="bg1">
                    <a:alpha val="66000"/>
                  </a:schemeClr>
                </a:solidFill>
                <a:effectLst/>
                <a:uLnTx/>
                <a:uFillTx/>
                <a:latin typeface="Bricolage Grotesque Bold"/>
                <a:ea typeface="Bricolage Grotesque Bold"/>
                <a:cs typeface="Bricolage Grotesque Bold"/>
                <a:sym typeface="Bricolage Grotesque Bold"/>
              </a:rPr>
              <a:t>Инвестиционный</a:t>
            </a:r>
            <a:r>
              <a:rPr kumimoji="0" lang="ru-RU" sz="2400" b="1" i="0" u="none" strike="noStrike" kern="1200" cap="none" spc="0" normalizeH="0" baseline="0" noProof="0" dirty="0">
                <a:ln>
                  <a:noFill/>
                </a:ln>
                <a:solidFill>
                  <a:srgbClr val="4F81BD">
                    <a:lumMod val="40000"/>
                    <a:lumOff val="60000"/>
                    <a:alpha val="66000"/>
                  </a:srgbClr>
                </a:solidFill>
                <a:effectLst/>
                <a:uLnTx/>
                <a:uFillTx/>
                <a:latin typeface="Bricolage Grotesque Bold"/>
                <a:ea typeface="Bricolage Grotesque Bold"/>
                <a:cs typeface="Bricolage Grotesque Bold"/>
                <a:sym typeface="Bricolage Grotesque Bold"/>
              </a:rPr>
              <a:t> </a:t>
            </a:r>
            <a:r>
              <a:rPr kumimoji="0" lang="ru-RU" sz="2400" b="1" i="0" u="none" strike="noStrike" kern="1200" cap="none" spc="0" normalizeH="0" baseline="0" noProof="0" dirty="0">
                <a:ln>
                  <a:noFill/>
                </a:ln>
                <a:solidFill>
                  <a:schemeClr val="bg1">
                    <a:alpha val="66000"/>
                  </a:schemeClr>
                </a:solidFill>
                <a:effectLst/>
                <a:uLnTx/>
                <a:uFillTx/>
                <a:latin typeface="Bricolage Grotesque Bold"/>
                <a:ea typeface="Bricolage Grotesque Bold"/>
                <a:cs typeface="Bricolage Grotesque Bold"/>
                <a:sym typeface="Bricolage Grotesque Bold"/>
              </a:rPr>
              <a:t>портал РСО-Алания</a:t>
            </a:r>
            <a:endParaRPr kumimoji="0" lang="en-US" sz="2400" b="1" i="0" u="none" strike="noStrike" kern="1200" cap="none" spc="0" normalizeH="0" baseline="0" noProof="0" dirty="0">
              <a:ln>
                <a:noFill/>
              </a:ln>
              <a:solidFill>
                <a:schemeClr val="bg1">
                  <a:alpha val="66000"/>
                </a:schemeClr>
              </a:solidFill>
              <a:effectLst/>
              <a:uLnTx/>
              <a:uFillTx/>
              <a:latin typeface="Bricolage Grotesque Bold"/>
              <a:ea typeface="Bricolage Grotesque Bold"/>
              <a:cs typeface="Bricolage Grotesque Bold"/>
              <a:sym typeface="Bricolage Grotesque Bold"/>
            </a:endParaRPr>
          </a:p>
        </p:txBody>
      </p:sp>
      <p:sp>
        <p:nvSpPr>
          <p:cNvPr id="4" name="TextBox 3">
            <a:extLst>
              <a:ext uri="{FF2B5EF4-FFF2-40B4-BE49-F238E27FC236}">
                <a16:creationId xmlns:a16="http://schemas.microsoft.com/office/drawing/2014/main" id="{7874B5D0-5E60-EFD2-89C7-1846DF90D7F4}"/>
              </a:ext>
            </a:extLst>
          </p:cNvPr>
          <p:cNvSpPr txBox="1"/>
          <p:nvPr/>
        </p:nvSpPr>
        <p:spPr>
          <a:xfrm>
            <a:off x="585564" y="5071815"/>
            <a:ext cx="9156030" cy="307777"/>
          </a:xfrm>
          <a:prstGeom prst="rect">
            <a:avLst/>
          </a:prstGeom>
          <a:noFill/>
        </p:spPr>
        <p:txBody>
          <a:bodyPr wrap="square">
            <a:spAutoFit/>
          </a:bodyPr>
          <a:lstStyle/>
          <a:p>
            <a:r>
              <a:rPr lang="ru-RU" sz="1400" dirty="0">
                <a:latin typeface="Segoe UI Black" panose="020B0A02040204020203" pitchFamily="34" charset="0"/>
                <a:ea typeface="Segoe UI Black" panose="020B0A02040204020203" pitchFamily="34" charset="0"/>
              </a:rPr>
              <a:t>Экономически активное население</a:t>
            </a:r>
          </a:p>
        </p:txBody>
      </p:sp>
      <p:sp>
        <p:nvSpPr>
          <p:cNvPr id="8" name="TextBox 7">
            <a:extLst>
              <a:ext uri="{FF2B5EF4-FFF2-40B4-BE49-F238E27FC236}">
                <a16:creationId xmlns:a16="http://schemas.microsoft.com/office/drawing/2014/main" id="{A2154A51-332C-C26E-2D68-049DE5396977}"/>
              </a:ext>
            </a:extLst>
          </p:cNvPr>
          <p:cNvSpPr txBox="1"/>
          <p:nvPr/>
        </p:nvSpPr>
        <p:spPr>
          <a:xfrm>
            <a:off x="6547971" y="5063628"/>
            <a:ext cx="9157252" cy="304379"/>
          </a:xfrm>
          <a:prstGeom prst="rect">
            <a:avLst/>
          </a:prstGeom>
          <a:noFill/>
        </p:spPr>
        <p:txBody>
          <a:bodyPr wrap="square">
            <a:spAutoFit/>
          </a:bodyPr>
          <a:lstStyle/>
          <a:p>
            <a:r>
              <a:rPr lang="ru-RU" sz="1378" b="1">
                <a:solidFill>
                  <a:srgbClr val="323232"/>
                </a:solidFill>
                <a:latin typeface="Segoe UI Black" panose="020B0A02040204020203" pitchFamily="34" charset="0"/>
                <a:ea typeface="Segoe UI Black" panose="020B0A02040204020203" pitchFamily="34" charset="0"/>
              </a:rPr>
              <a:t>5571</a:t>
            </a:r>
            <a:endParaRPr lang="ru-RU" sz="1378" b="1" dirty="0">
              <a:solidFill>
                <a:srgbClr val="323232"/>
              </a:solidFill>
              <a:latin typeface="Segoe UI Black" panose="020B0A02040204020203" pitchFamily="34" charset="0"/>
              <a:ea typeface="Segoe UI Black" panose="020B0A02040204020203" pitchFamily="34" charset="0"/>
            </a:endParaRPr>
          </a:p>
        </p:txBody>
      </p:sp>
      <p:sp>
        <p:nvSpPr>
          <p:cNvPr id="14" name="TextBox 13">
            <a:extLst>
              <a:ext uri="{FF2B5EF4-FFF2-40B4-BE49-F238E27FC236}">
                <a16:creationId xmlns:a16="http://schemas.microsoft.com/office/drawing/2014/main" id="{DBCF54DA-62E9-EEA3-9B4A-52C994AEC697}"/>
              </a:ext>
            </a:extLst>
          </p:cNvPr>
          <p:cNvSpPr txBox="1"/>
          <p:nvPr/>
        </p:nvSpPr>
        <p:spPr>
          <a:xfrm>
            <a:off x="579027" y="6054268"/>
            <a:ext cx="9156030" cy="307777"/>
          </a:xfrm>
          <a:prstGeom prst="rect">
            <a:avLst/>
          </a:prstGeom>
          <a:noFill/>
        </p:spPr>
        <p:txBody>
          <a:bodyPr wrap="square">
            <a:spAutoFit/>
          </a:bodyPr>
          <a:lstStyle/>
          <a:p>
            <a:r>
              <a:rPr lang="ru-RU" sz="1400" dirty="0">
                <a:latin typeface="Segoe UI Black" panose="020B0A02040204020203" pitchFamily="34" charset="0"/>
                <a:ea typeface="Segoe UI Black" panose="020B0A02040204020203" pitchFamily="34" charset="0"/>
              </a:rPr>
              <a:t>Занятое трудоспособное население </a:t>
            </a:r>
          </a:p>
        </p:txBody>
      </p:sp>
      <p:sp>
        <p:nvSpPr>
          <p:cNvPr id="18" name="TextBox 17">
            <a:extLst>
              <a:ext uri="{FF2B5EF4-FFF2-40B4-BE49-F238E27FC236}">
                <a16:creationId xmlns:a16="http://schemas.microsoft.com/office/drawing/2014/main" id="{AD8A9C53-11DE-2BBD-4BA4-DC624FF3204B}"/>
              </a:ext>
            </a:extLst>
          </p:cNvPr>
          <p:cNvSpPr txBox="1"/>
          <p:nvPr/>
        </p:nvSpPr>
        <p:spPr>
          <a:xfrm>
            <a:off x="1916965" y="6134023"/>
            <a:ext cx="9157252" cy="305468"/>
          </a:xfrm>
          <a:prstGeom prst="rect">
            <a:avLst/>
          </a:prstGeom>
          <a:noFill/>
        </p:spPr>
        <p:txBody>
          <a:bodyPr wrap="square">
            <a:spAutoFit/>
          </a:bodyPr>
          <a:lstStyle/>
          <a:p>
            <a:pPr marL="270510" indent="450215" algn="ctr">
              <a:lnSpc>
                <a:spcPts val="1800"/>
              </a:lnSpc>
              <a:spcAft>
                <a:spcPts val="0"/>
              </a:spcAft>
            </a:pPr>
            <a:r>
              <a:rPr lang="ru-RU" sz="1378" b="1">
                <a:solidFill>
                  <a:srgbClr val="323232"/>
                </a:solidFill>
                <a:latin typeface="Segoe UI Black" panose="020B0A02040204020203" pitchFamily="34" charset="0"/>
                <a:ea typeface="Segoe UI Black" panose="020B0A02040204020203" pitchFamily="34" charset="0"/>
              </a:rPr>
              <a:t>5571</a:t>
            </a:r>
            <a:endParaRPr lang="ru-RU" sz="1378" b="1" dirty="0">
              <a:solidFill>
                <a:srgbClr val="323232"/>
              </a:solidFill>
              <a:latin typeface="Segoe UI Black" panose="020B0A02040204020203" pitchFamily="34" charset="0"/>
              <a:ea typeface="Segoe UI Black" panose="020B0A02040204020203" pitchFamily="34" charset="0"/>
            </a:endParaRPr>
          </a:p>
        </p:txBody>
      </p:sp>
      <p:graphicFrame>
        <p:nvGraphicFramePr>
          <p:cNvPr id="19" name="Объект 4">
            <a:extLst>
              <a:ext uri="{FF2B5EF4-FFF2-40B4-BE49-F238E27FC236}">
                <a16:creationId xmlns:a16="http://schemas.microsoft.com/office/drawing/2014/main" id="{F4082DC1-78FE-A69A-1A8E-43B07D3FC85F}"/>
              </a:ext>
            </a:extLst>
          </p:cNvPr>
          <p:cNvGraphicFramePr>
            <a:graphicFrameLocks/>
          </p:cNvGraphicFramePr>
          <p:nvPr>
            <p:extLst>
              <p:ext uri="{D42A27DB-BD31-4B8C-83A1-F6EECF244321}">
                <p14:modId xmlns:p14="http://schemas.microsoft.com/office/powerpoint/2010/main" val="119359041"/>
              </p:ext>
            </p:extLst>
          </p:nvPr>
        </p:nvGraphicFramePr>
        <p:xfrm>
          <a:off x="10816136" y="2314532"/>
          <a:ext cx="6681152" cy="740150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E98F992A-4ACB-2E58-9FBD-CDB0F0107946}"/>
            </a:ext>
          </a:extLst>
        </p:cNvPr>
        <p:cNvGrpSpPr/>
        <p:nvPr/>
      </p:nvGrpSpPr>
      <p:grpSpPr>
        <a:xfrm>
          <a:off x="0" y="0"/>
          <a:ext cx="0" cy="0"/>
          <a:chOff x="0" y="0"/>
          <a:chExt cx="0" cy="0"/>
        </a:xfrm>
      </p:grpSpPr>
      <p:sp>
        <p:nvSpPr>
          <p:cNvPr id="31" name="TextBox 31">
            <a:extLst>
              <a:ext uri="{FF2B5EF4-FFF2-40B4-BE49-F238E27FC236}">
                <a16:creationId xmlns:a16="http://schemas.microsoft.com/office/drawing/2014/main" id="{7B049894-6CBE-0CE2-140B-0D82CD60915F}"/>
              </a:ext>
            </a:extLst>
          </p:cNvPr>
          <p:cNvSpPr txBox="1"/>
          <p:nvPr/>
        </p:nvSpPr>
        <p:spPr>
          <a:xfrm>
            <a:off x="16330356" y="3239089"/>
            <a:ext cx="1051727" cy="1112403"/>
          </a:xfrm>
          <a:prstGeom prst="rect">
            <a:avLst/>
          </a:prstGeom>
        </p:spPr>
        <p:txBody>
          <a:bodyPr lIns="50800" tIns="50800" rIns="50800" bIns="50800" rtlCol="0" anchor="ctr"/>
          <a:lstStyle/>
          <a:p>
            <a:pPr algn="ctr">
              <a:lnSpc>
                <a:spcPts val="2730"/>
              </a:lnSpc>
            </a:pPr>
            <a:endParaRPr>
              <a:solidFill>
                <a:schemeClr val="accent1">
                  <a:lumMod val="40000"/>
                  <a:lumOff val="60000"/>
                </a:schemeClr>
              </a:solidFill>
            </a:endParaRPr>
          </a:p>
        </p:txBody>
      </p:sp>
      <p:sp>
        <p:nvSpPr>
          <p:cNvPr id="33" name="TextBox 33">
            <a:extLst>
              <a:ext uri="{FF2B5EF4-FFF2-40B4-BE49-F238E27FC236}">
                <a16:creationId xmlns:a16="http://schemas.microsoft.com/office/drawing/2014/main" id="{AEDDB2FF-6DDF-32DC-9D5F-A36B2617323F}"/>
              </a:ext>
            </a:extLst>
          </p:cNvPr>
          <p:cNvSpPr txBox="1"/>
          <p:nvPr/>
        </p:nvSpPr>
        <p:spPr>
          <a:xfrm>
            <a:off x="188362" y="243190"/>
            <a:ext cx="6441038" cy="308033"/>
          </a:xfrm>
          <a:prstGeom prst="rect">
            <a:avLst/>
          </a:prstGeom>
        </p:spPr>
        <p:txBody>
          <a:bodyPr wrap="square" lIns="0" tIns="0" rIns="0" bIns="0" rtlCol="0" anchor="t">
            <a:spAutoFit/>
          </a:bodyPr>
          <a:lstStyle/>
          <a:p>
            <a:pPr algn="l">
              <a:lnSpc>
                <a:spcPts val="2239"/>
              </a:lnSpc>
            </a:pPr>
            <a:r>
              <a:rPr lang="ru-RU" sz="2800" b="1" dirty="0">
                <a:solidFill>
                  <a:schemeClr val="bg1">
                    <a:alpha val="66000"/>
                  </a:schemeClr>
                </a:solidFill>
                <a:latin typeface="Bricolage Grotesque Bold"/>
                <a:ea typeface="Bricolage Grotesque Bold"/>
                <a:cs typeface="Bricolage Grotesque Bold"/>
                <a:sym typeface="Bricolage Grotesque Bold"/>
              </a:rPr>
              <a:t>Инвестиционный портал РСО-Алания</a:t>
            </a:r>
            <a:endParaRPr lang="en-US" sz="2000" b="1" dirty="0">
              <a:solidFill>
                <a:schemeClr val="bg1">
                  <a:alpha val="66000"/>
                </a:schemeClr>
              </a:solidFill>
              <a:latin typeface="Bricolage Grotesque Bold"/>
              <a:ea typeface="Bricolage Grotesque Bold"/>
              <a:cs typeface="Bricolage Grotesque Bold"/>
              <a:sym typeface="Bricolage Grotesque Bold"/>
            </a:endParaRPr>
          </a:p>
        </p:txBody>
      </p:sp>
      <p:sp>
        <p:nvSpPr>
          <p:cNvPr id="9" name="Прямоугольник: скругленные углы 8">
            <a:extLst>
              <a:ext uri="{FF2B5EF4-FFF2-40B4-BE49-F238E27FC236}">
                <a16:creationId xmlns:a16="http://schemas.microsoft.com/office/drawing/2014/main" id="{2E785471-0BAF-F196-52D2-01B431A3ACAC}"/>
              </a:ext>
            </a:extLst>
          </p:cNvPr>
          <p:cNvSpPr/>
          <p:nvPr/>
        </p:nvSpPr>
        <p:spPr>
          <a:xfrm>
            <a:off x="685800" y="1485900"/>
            <a:ext cx="14782800" cy="774004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TextBox 21">
            <a:extLst>
              <a:ext uri="{FF2B5EF4-FFF2-40B4-BE49-F238E27FC236}">
                <a16:creationId xmlns:a16="http://schemas.microsoft.com/office/drawing/2014/main" id="{A5B03533-A835-7F98-2951-8BD27D0C1E5B}"/>
              </a:ext>
            </a:extLst>
          </p:cNvPr>
          <p:cNvSpPr txBox="1"/>
          <p:nvPr/>
        </p:nvSpPr>
        <p:spPr>
          <a:xfrm>
            <a:off x="2058301" y="3438551"/>
            <a:ext cx="4706034" cy="538609"/>
          </a:xfrm>
          <a:prstGeom prst="rect">
            <a:avLst/>
          </a:prstGeom>
        </p:spPr>
        <p:txBody>
          <a:bodyPr wrap="square" lIns="0" tIns="0" rIns="0" bIns="0" rtlCol="0" anchor="t">
            <a:spAutoFit/>
          </a:bodyPr>
          <a:lstStyle/>
          <a:p>
            <a:pPr algn="l">
              <a:lnSpc>
                <a:spcPts val="2122"/>
              </a:lnSpc>
              <a:spcBef>
                <a:spcPct val="0"/>
              </a:spcBef>
            </a:pPr>
            <a:endParaRPr lang="ru-RU" sz="2400" dirty="0">
              <a:solidFill>
                <a:srgbClr val="FFFFFF"/>
              </a:solidFill>
              <a:latin typeface="Cambria" panose="02040503050406030204" pitchFamily="18" charset="0"/>
              <a:ea typeface="Cambria" panose="02040503050406030204" pitchFamily="18" charset="0"/>
              <a:cs typeface="Bricolage Grotesque Bold"/>
              <a:sym typeface="Bricolage Grotesque Bold"/>
            </a:endParaRPr>
          </a:p>
          <a:p>
            <a:pPr algn="l">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cs typeface="Bricolage Grotesque Bold"/>
              <a:sym typeface="Bricolage Grotesque Bold"/>
            </a:endParaRPr>
          </a:p>
        </p:txBody>
      </p:sp>
      <p:sp>
        <p:nvSpPr>
          <p:cNvPr id="16" name="TextBox 16">
            <a:extLst>
              <a:ext uri="{FF2B5EF4-FFF2-40B4-BE49-F238E27FC236}">
                <a16:creationId xmlns:a16="http://schemas.microsoft.com/office/drawing/2014/main" id="{0332C082-4697-BC7B-7364-F12D851B5346}"/>
              </a:ext>
            </a:extLst>
          </p:cNvPr>
          <p:cNvSpPr txBox="1"/>
          <p:nvPr/>
        </p:nvSpPr>
        <p:spPr>
          <a:xfrm>
            <a:off x="1354704" y="1926311"/>
            <a:ext cx="7332096" cy="1349793"/>
          </a:xfrm>
          <a:prstGeom prst="rect">
            <a:avLst/>
          </a:prstGeom>
        </p:spPr>
        <p:txBody>
          <a:bodyPr wrap="square" lIns="0" tIns="0" rIns="0" bIns="0" rtlCol="0" anchor="t">
            <a:spAutoFit/>
          </a:bodyPr>
          <a:lstStyle/>
          <a:p>
            <a:pPr algn="ctr">
              <a:lnSpc>
                <a:spcPts val="5379"/>
              </a:lnSpc>
            </a:pPr>
            <a:r>
              <a:rPr lang="ru-RU" sz="4400" b="1" spc="-71" dirty="0">
                <a:solidFill>
                  <a:srgbClr val="FFFFFF"/>
                </a:solidFill>
              </a:rPr>
              <a:t>Малый и средний бизнес</a:t>
            </a:r>
          </a:p>
          <a:p>
            <a:pPr algn="ctr">
              <a:lnSpc>
                <a:spcPts val="5379"/>
              </a:lnSpc>
            </a:pPr>
            <a:endParaRPr lang="en-US" sz="3984" b="1" spc="-71" dirty="0">
              <a:solidFill>
                <a:srgbClr val="FFFFFF"/>
              </a:solidFill>
              <a:latin typeface="Bricolage Grotesque Semi-Bold"/>
              <a:ea typeface="Bricolage Grotesque Semi-Bold"/>
              <a:cs typeface="Bricolage Grotesque Semi-Bold"/>
              <a:sym typeface="Bricolage Grotesque Semi-Bold"/>
            </a:endParaRPr>
          </a:p>
        </p:txBody>
      </p:sp>
      <p:sp>
        <p:nvSpPr>
          <p:cNvPr id="48" name="TextBox 47">
            <a:extLst>
              <a:ext uri="{FF2B5EF4-FFF2-40B4-BE49-F238E27FC236}">
                <a16:creationId xmlns:a16="http://schemas.microsoft.com/office/drawing/2014/main" id="{1E5F33D2-68B3-E145-2A8A-DE3D4E9B97D2}"/>
              </a:ext>
            </a:extLst>
          </p:cNvPr>
          <p:cNvSpPr txBox="1"/>
          <p:nvPr/>
        </p:nvSpPr>
        <p:spPr>
          <a:xfrm>
            <a:off x="1143000" y="3489504"/>
            <a:ext cx="13504974" cy="5136791"/>
          </a:xfrm>
          <a:prstGeom prst="rect">
            <a:avLst/>
          </a:prstGeom>
          <a:noFill/>
        </p:spPr>
        <p:txBody>
          <a:bodyPr wrap="square" rtlCol="0">
            <a:spAutoFit/>
          </a:bodyPr>
          <a:lstStyle/>
          <a:p>
            <a:pPr marL="228611" indent="-228611" defTabSz="609630">
              <a:spcBef>
                <a:spcPct val="20000"/>
              </a:spcBef>
              <a:buFont typeface="Arial" pitchFamily="34" charset="0"/>
              <a:buChar char="•"/>
              <a:defRPr/>
            </a:pPr>
            <a:r>
              <a:rPr lang="ru-RU" sz="2400" dirty="0">
                <a:solidFill>
                  <a:schemeClr val="bg1"/>
                </a:solidFill>
                <a:latin typeface="Segoe UI Black" panose="020B0A02040204020203" pitchFamily="34" charset="0"/>
                <a:ea typeface="Segoe UI Black" panose="020B0A02040204020203" pitchFamily="34" charset="0"/>
              </a:rPr>
              <a:t>Малый и средний бизнес в районе представлен сферами легкой промышленности, торговли, бытового обслуживания, общественного питания, такси. Общее количество предприятий составляет 654, из них 311 юридических лиц, 343 индивидуальных предприятий. </a:t>
            </a:r>
          </a:p>
          <a:p>
            <a:pPr marL="228611" indent="-228611" defTabSz="609630">
              <a:spcBef>
                <a:spcPct val="20000"/>
              </a:spcBef>
              <a:buFont typeface="Arial" pitchFamily="34" charset="0"/>
              <a:buChar char="•"/>
              <a:defRPr/>
            </a:pPr>
            <a:r>
              <a:rPr lang="ru-RU" sz="2400" dirty="0">
                <a:solidFill>
                  <a:schemeClr val="bg1"/>
                </a:solidFill>
                <a:latin typeface="Segoe UI Black" panose="020B0A02040204020203" pitchFamily="34" charset="0"/>
                <a:ea typeface="Segoe UI Black" panose="020B0A02040204020203" pitchFamily="34" charset="0"/>
              </a:rPr>
              <a:t>В ноябре 2020 года были созданы зоны приоритетного экономического развития промышленности, сельского хозяйства и туристско-рекреационного типов. Было подписано соответствующее соглашение между Правительством Республики Северная Осетия – Алания и АМС Ирафского района. Также подписаны соглашения между Министерством экономического развития РСО-Алания  и будущими резидентами ИП Селезнев С. на предмет создания горно-туристического комплекса и ООО «ЮПК» по строительству карьера по добыче и переработке облицовочного диорита на </a:t>
            </a:r>
            <a:r>
              <a:rPr lang="ru-RU" sz="2400" dirty="0" err="1">
                <a:solidFill>
                  <a:schemeClr val="bg1"/>
                </a:solidFill>
                <a:latin typeface="Segoe UI Black" panose="020B0A02040204020203" pitchFamily="34" charset="0"/>
                <a:ea typeface="Segoe UI Black" panose="020B0A02040204020203" pitchFamily="34" charset="0"/>
              </a:rPr>
              <a:t>Донифарском</a:t>
            </a:r>
            <a:r>
              <a:rPr lang="ru-RU" sz="2400" dirty="0">
                <a:solidFill>
                  <a:schemeClr val="bg1"/>
                </a:solidFill>
                <a:latin typeface="Segoe UI Black" panose="020B0A02040204020203" pitchFamily="34" charset="0"/>
                <a:ea typeface="Segoe UI Black" panose="020B0A02040204020203" pitchFamily="34" charset="0"/>
              </a:rPr>
              <a:t> месторождении. </a:t>
            </a:r>
          </a:p>
          <a:p>
            <a:pPr>
              <a:lnSpc>
                <a:spcPts val="2122"/>
              </a:lnSpc>
              <a:spcBef>
                <a:spcPct val="0"/>
              </a:spcBef>
            </a:pPr>
            <a:endParaRPr lang="ru-RU" sz="2400" dirty="0">
              <a:solidFill>
                <a:srgbClr val="FFFFFF"/>
              </a:solidFill>
              <a:latin typeface="Cambria" panose="02040503050406030204" pitchFamily="18" charset="0"/>
              <a:ea typeface="Cambria" panose="02040503050406030204" pitchFamily="18" charset="0"/>
            </a:endParaRPr>
          </a:p>
          <a:p>
            <a:pPr>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endParaRPr>
          </a:p>
        </p:txBody>
      </p:sp>
      <p:grpSp>
        <p:nvGrpSpPr>
          <p:cNvPr id="6" name="Группа 5">
            <a:extLst>
              <a:ext uri="{FF2B5EF4-FFF2-40B4-BE49-F238E27FC236}">
                <a16:creationId xmlns:a16="http://schemas.microsoft.com/office/drawing/2014/main" id="{86C4E2EA-4D8A-217E-94A3-586DB8E40094}"/>
              </a:ext>
            </a:extLst>
          </p:cNvPr>
          <p:cNvGrpSpPr/>
          <p:nvPr/>
        </p:nvGrpSpPr>
        <p:grpSpPr>
          <a:xfrm>
            <a:off x="14020800" y="1061060"/>
            <a:ext cx="1905000" cy="1828800"/>
            <a:chOff x="14020800" y="1061060"/>
            <a:chExt cx="1905000" cy="1828800"/>
          </a:xfrm>
        </p:grpSpPr>
        <p:sp>
          <p:nvSpPr>
            <p:cNvPr id="3" name="Овал 2">
              <a:extLst>
                <a:ext uri="{FF2B5EF4-FFF2-40B4-BE49-F238E27FC236}">
                  <a16:creationId xmlns:a16="http://schemas.microsoft.com/office/drawing/2014/main" id="{0C869F63-8CDB-5139-916B-68C57F9DF655}"/>
                </a:ext>
              </a:extLst>
            </p:cNvPr>
            <p:cNvSpPr/>
            <p:nvPr/>
          </p:nvSpPr>
          <p:spPr>
            <a:xfrm>
              <a:off x="14020800" y="1061060"/>
              <a:ext cx="1905000" cy="1828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Рисунок 4" descr="Линейчатая диаграмма с тенденцией к повышению">
              <a:extLst>
                <a:ext uri="{FF2B5EF4-FFF2-40B4-BE49-F238E27FC236}">
                  <a16:creationId xmlns:a16="http://schemas.microsoft.com/office/drawing/2014/main" id="{05DC36DA-4808-1FE6-4E33-AEA248D8F3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73200" y="1218591"/>
              <a:ext cx="1552493" cy="1415439"/>
            </a:xfrm>
            <a:prstGeom prst="rect">
              <a:avLst/>
            </a:prstGeom>
          </p:spPr>
        </p:pic>
      </p:grpSp>
    </p:spTree>
    <p:extLst>
      <p:ext uri="{BB962C8B-B14F-4D97-AF65-F5344CB8AC3E}">
        <p14:creationId xmlns:p14="http://schemas.microsoft.com/office/powerpoint/2010/main" val="1554033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1" name="TextBox 31"/>
          <p:cNvSpPr txBox="1"/>
          <p:nvPr/>
        </p:nvSpPr>
        <p:spPr>
          <a:xfrm>
            <a:off x="16330356" y="3239089"/>
            <a:ext cx="1051727" cy="1112403"/>
          </a:xfrm>
          <a:prstGeom prst="rect">
            <a:avLst/>
          </a:prstGeom>
        </p:spPr>
        <p:txBody>
          <a:bodyPr lIns="50800" tIns="50800" rIns="50800" bIns="50800" rtlCol="0" anchor="ctr"/>
          <a:lstStyle/>
          <a:p>
            <a:pPr algn="ctr">
              <a:lnSpc>
                <a:spcPts val="2730"/>
              </a:lnSpc>
            </a:pPr>
            <a:endParaRPr>
              <a:solidFill>
                <a:schemeClr val="accent1">
                  <a:lumMod val="40000"/>
                  <a:lumOff val="60000"/>
                </a:schemeClr>
              </a:solidFill>
            </a:endParaRPr>
          </a:p>
        </p:txBody>
      </p:sp>
      <p:sp>
        <p:nvSpPr>
          <p:cNvPr id="33" name="TextBox 33"/>
          <p:cNvSpPr txBox="1"/>
          <p:nvPr/>
        </p:nvSpPr>
        <p:spPr>
          <a:xfrm>
            <a:off x="188361" y="243190"/>
            <a:ext cx="7337887" cy="308033"/>
          </a:xfrm>
          <a:prstGeom prst="rect">
            <a:avLst/>
          </a:prstGeom>
        </p:spPr>
        <p:txBody>
          <a:bodyPr wrap="square" lIns="0" tIns="0" rIns="0" bIns="0" rtlCol="0" anchor="t">
            <a:spAutoFit/>
          </a:bodyPr>
          <a:lstStyle/>
          <a:p>
            <a:pPr algn="l">
              <a:lnSpc>
                <a:spcPts val="2239"/>
              </a:lnSpc>
            </a:pPr>
            <a:r>
              <a:rPr lang="ru-RU" sz="2800" b="1" dirty="0">
                <a:solidFill>
                  <a:schemeClr val="bg1">
                    <a:alpha val="66000"/>
                  </a:schemeClr>
                </a:solidFill>
                <a:latin typeface="Bricolage Grotesque Bold"/>
                <a:ea typeface="Bricolage Grotesque Bold"/>
                <a:cs typeface="Bricolage Grotesque Bold"/>
                <a:sym typeface="Bricolage Grotesque Bold"/>
              </a:rPr>
              <a:t>Инвестиционный портал РСО-Алания</a:t>
            </a:r>
            <a:endParaRPr lang="en-US" sz="2800" b="1" dirty="0">
              <a:solidFill>
                <a:schemeClr val="bg1">
                  <a:alpha val="66000"/>
                </a:schemeClr>
              </a:solidFill>
              <a:latin typeface="Bricolage Grotesque Bold"/>
              <a:ea typeface="Bricolage Grotesque Bold"/>
              <a:cs typeface="Bricolage Grotesque Bold"/>
              <a:sym typeface="Bricolage Grotesque Bold"/>
            </a:endParaRPr>
          </a:p>
        </p:txBody>
      </p:sp>
      <p:sp>
        <p:nvSpPr>
          <p:cNvPr id="2" name="Прямоугольник: скругленные углы 1">
            <a:extLst>
              <a:ext uri="{FF2B5EF4-FFF2-40B4-BE49-F238E27FC236}">
                <a16:creationId xmlns:a16="http://schemas.microsoft.com/office/drawing/2014/main" id="{7B75F62D-81CB-8384-2C58-C0A4B22684CE}"/>
              </a:ext>
            </a:extLst>
          </p:cNvPr>
          <p:cNvSpPr/>
          <p:nvPr/>
        </p:nvSpPr>
        <p:spPr>
          <a:xfrm>
            <a:off x="880516" y="2628900"/>
            <a:ext cx="9177883" cy="609600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TextBox 21"/>
          <p:cNvSpPr txBox="1"/>
          <p:nvPr/>
        </p:nvSpPr>
        <p:spPr>
          <a:xfrm>
            <a:off x="1325882" y="3239089"/>
            <a:ext cx="8046718" cy="4592476"/>
          </a:xfrm>
          <a:prstGeom prst="rect">
            <a:avLst/>
          </a:prstGeom>
        </p:spPr>
        <p:txBody>
          <a:bodyPr wrap="square" lIns="0" tIns="0" rIns="0" bIns="0" rtlCol="0" anchor="t">
            <a:spAutoFit/>
          </a:bodyPr>
          <a:lstStyle/>
          <a:p>
            <a:pPr algn="l">
              <a:lnSpc>
                <a:spcPts val="2122"/>
              </a:lnSpc>
              <a:spcBef>
                <a:spcPct val="0"/>
              </a:spcBef>
            </a:pPr>
            <a:r>
              <a:rPr lang="ru-RU" sz="2400" dirty="0">
                <a:solidFill>
                  <a:schemeClr val="bg1"/>
                </a:solidFill>
                <a:latin typeface="Segoe UI Black" panose="020B0A02040204020203" pitchFamily="34" charset="0"/>
                <a:ea typeface="Segoe UI Black" panose="020B0A02040204020203" pitchFamily="34" charset="0"/>
                <a:sym typeface="Bricolage Grotesque Bold"/>
              </a:rPr>
              <a:t>Активно развивается на территории района легкая промышленность, флагманом которой является ООО «Ирафская швейная фабрика» со среднесписочной численностью работников 30 человек. ООО «Ирафская швейная фабрика» специализируется на производстве специальной одежды  для различных отрасли народного хозяйства. Группой компаний «БТК» в Хазнидоне открыто швейное производство с возможностью трудоустройства 50 человек, данное предприятие выполняет заказы по производству военного обмундирования.</a:t>
            </a:r>
          </a:p>
          <a:p>
            <a:pPr algn="l">
              <a:lnSpc>
                <a:spcPts val="2122"/>
              </a:lnSpc>
              <a:spcBef>
                <a:spcPct val="0"/>
              </a:spcBef>
            </a:pPr>
            <a:r>
              <a:rPr lang="ru-RU" sz="2400" dirty="0">
                <a:solidFill>
                  <a:schemeClr val="bg1"/>
                </a:solidFill>
                <a:latin typeface="Segoe UI Black" panose="020B0A02040204020203" pitchFamily="34" charset="0"/>
                <a:ea typeface="Segoe UI Black" panose="020B0A02040204020203" pitchFamily="34" charset="0"/>
                <a:sym typeface="Bricolage Grotesque Bold"/>
              </a:rPr>
              <a:t>Перерабатывающая промышленность представлены ООО «Чико», которое занимается сезонным производством овощных консервов, производительностью 1000 условных банок</a:t>
            </a:r>
          </a:p>
          <a:p>
            <a:pPr algn="l">
              <a:lnSpc>
                <a:spcPts val="2122"/>
              </a:lnSpc>
              <a:spcBef>
                <a:spcPct val="0"/>
              </a:spcBef>
            </a:pPr>
            <a:endParaRPr lang="ru-RU" sz="2800" dirty="0">
              <a:solidFill>
                <a:srgbClr val="FFFFFF"/>
              </a:solidFill>
              <a:latin typeface="Cambria" panose="02040503050406030204" pitchFamily="18" charset="0"/>
              <a:ea typeface="Cambria" panose="02040503050406030204" pitchFamily="18" charset="0"/>
              <a:cs typeface="Bricolage Grotesque Bold"/>
              <a:sym typeface="Bricolage Grotesque Bold"/>
            </a:endParaRPr>
          </a:p>
        </p:txBody>
      </p:sp>
      <p:pic>
        <p:nvPicPr>
          <p:cNvPr id="4" name="Рисунок 3" descr="Фабрика">
            <a:extLst>
              <a:ext uri="{FF2B5EF4-FFF2-40B4-BE49-F238E27FC236}">
                <a16:creationId xmlns:a16="http://schemas.microsoft.com/office/drawing/2014/main" id="{24AFE223-19E8-9A77-638E-A65BCACAB7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33012" y="2628900"/>
            <a:ext cx="5685107" cy="568510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1" name="TextBox 21"/>
          <p:cNvSpPr txBox="1"/>
          <p:nvPr/>
        </p:nvSpPr>
        <p:spPr>
          <a:xfrm>
            <a:off x="711704" y="7976541"/>
            <a:ext cx="3221020" cy="671620"/>
          </a:xfrm>
          <a:prstGeom prst="rect">
            <a:avLst/>
          </a:prstGeom>
        </p:spPr>
        <p:txBody>
          <a:bodyPr lIns="0" tIns="0" rIns="0" bIns="0" rtlCol="0" anchor="t">
            <a:spAutoFit/>
          </a:bodyPr>
          <a:lstStyle/>
          <a:p>
            <a:pPr algn="l">
              <a:lnSpc>
                <a:spcPts val="5488"/>
              </a:lnSpc>
            </a:pPr>
            <a:endParaRPr lang="en-US" sz="3920" b="1" dirty="0">
              <a:solidFill>
                <a:srgbClr val="323232"/>
              </a:solidFill>
              <a:latin typeface="Bricolage Grotesque Bold"/>
              <a:ea typeface="Bricolage Grotesque Bold"/>
              <a:cs typeface="Bricolage Grotesque Bold"/>
              <a:sym typeface="Bricolage Grotesque Bold"/>
            </a:endParaRPr>
          </a:p>
        </p:txBody>
      </p:sp>
      <p:sp>
        <p:nvSpPr>
          <p:cNvPr id="22" name="TextBox 22"/>
          <p:cNvSpPr txBox="1"/>
          <p:nvPr/>
        </p:nvSpPr>
        <p:spPr>
          <a:xfrm>
            <a:off x="8497926" y="4038814"/>
            <a:ext cx="1629169" cy="622935"/>
          </a:xfrm>
          <a:prstGeom prst="rect">
            <a:avLst/>
          </a:prstGeom>
        </p:spPr>
        <p:txBody>
          <a:bodyPr lIns="0" tIns="0" rIns="0" bIns="0" rtlCol="0" anchor="t">
            <a:spAutoFit/>
          </a:bodyPr>
          <a:lstStyle/>
          <a:p>
            <a:pPr algn="ctr">
              <a:lnSpc>
                <a:spcPts val="5039"/>
              </a:lnSpc>
            </a:pPr>
            <a:r>
              <a:rPr lang="en-US" sz="3599" b="1">
                <a:solidFill>
                  <a:srgbClr val="FFFFFF"/>
                </a:solidFill>
                <a:latin typeface="Bricolage Grotesque Bold"/>
                <a:ea typeface="Bricolage Grotesque Bold"/>
                <a:cs typeface="Bricolage Grotesque Bold"/>
                <a:sym typeface="Bricolage Grotesque Bold"/>
              </a:rPr>
              <a:t>7 : 2</a:t>
            </a:r>
          </a:p>
        </p:txBody>
      </p:sp>
      <p:sp>
        <p:nvSpPr>
          <p:cNvPr id="23" name="TextBox 23"/>
          <p:cNvSpPr txBox="1"/>
          <p:nvPr/>
        </p:nvSpPr>
        <p:spPr>
          <a:xfrm>
            <a:off x="711704" y="7471296"/>
            <a:ext cx="3344294" cy="387878"/>
          </a:xfrm>
          <a:prstGeom prst="rect">
            <a:avLst/>
          </a:prstGeom>
        </p:spPr>
        <p:txBody>
          <a:bodyPr lIns="0" tIns="0" rIns="0" bIns="0" rtlCol="0" anchor="t">
            <a:spAutoFit/>
          </a:bodyPr>
          <a:lstStyle/>
          <a:p>
            <a:pPr algn="l">
              <a:lnSpc>
                <a:spcPts val="3235"/>
              </a:lnSpc>
            </a:pPr>
            <a:endParaRPr lang="en-US" sz="2310" dirty="0">
              <a:solidFill>
                <a:srgbClr val="323232"/>
              </a:solidFill>
              <a:latin typeface="Bricolage Grotesque"/>
              <a:ea typeface="Bricolage Grotesque"/>
              <a:cs typeface="Bricolage Grotesque"/>
              <a:sym typeface="Bricolage Grotesque"/>
            </a:endParaRPr>
          </a:p>
        </p:txBody>
      </p:sp>
      <p:sp>
        <p:nvSpPr>
          <p:cNvPr id="24" name="TextBox 24"/>
          <p:cNvSpPr txBox="1"/>
          <p:nvPr/>
        </p:nvSpPr>
        <p:spPr>
          <a:xfrm>
            <a:off x="8859549" y="3878912"/>
            <a:ext cx="905923" cy="273685"/>
          </a:xfrm>
          <a:prstGeom prst="rect">
            <a:avLst/>
          </a:prstGeom>
        </p:spPr>
        <p:txBody>
          <a:bodyPr lIns="0" tIns="0" rIns="0" bIns="0" rtlCol="0" anchor="t">
            <a:spAutoFit/>
          </a:bodyPr>
          <a:lstStyle/>
          <a:p>
            <a:pPr algn="ctr">
              <a:lnSpc>
                <a:spcPts val="2239"/>
              </a:lnSpc>
            </a:pPr>
            <a:r>
              <a:rPr lang="en-US" sz="1599" dirty="0">
                <a:solidFill>
                  <a:srgbClr val="FFFFFF"/>
                </a:solidFill>
                <a:latin typeface="Bricolage Grotesque"/>
                <a:ea typeface="Bricolage Grotesque"/>
                <a:cs typeface="Bricolage Grotesque"/>
                <a:sym typeface="Bricolage Grotesque"/>
              </a:rPr>
              <a:t>Ratio</a:t>
            </a:r>
          </a:p>
        </p:txBody>
      </p:sp>
      <p:sp>
        <p:nvSpPr>
          <p:cNvPr id="30" name="TextBox 30"/>
          <p:cNvSpPr txBox="1"/>
          <p:nvPr/>
        </p:nvSpPr>
        <p:spPr>
          <a:xfrm>
            <a:off x="720250" y="800572"/>
            <a:ext cx="74068" cy="78341"/>
          </a:xfrm>
          <a:prstGeom prst="rect">
            <a:avLst/>
          </a:prstGeom>
        </p:spPr>
        <p:txBody>
          <a:bodyPr lIns="50800" tIns="50800" rIns="50800" bIns="50800" rtlCol="0" anchor="ctr"/>
          <a:lstStyle/>
          <a:p>
            <a:pPr algn="ctr">
              <a:lnSpc>
                <a:spcPts val="2355"/>
              </a:lnSpc>
            </a:pPr>
            <a:endParaRPr/>
          </a:p>
        </p:txBody>
      </p:sp>
      <p:graphicFrame>
        <p:nvGraphicFramePr>
          <p:cNvPr id="45" name="Таблица 44">
            <a:extLst>
              <a:ext uri="{FF2B5EF4-FFF2-40B4-BE49-F238E27FC236}">
                <a16:creationId xmlns:a16="http://schemas.microsoft.com/office/drawing/2014/main" id="{87655E3B-1247-5509-E950-957F28F6E3D4}"/>
              </a:ext>
            </a:extLst>
          </p:cNvPr>
          <p:cNvGraphicFramePr>
            <a:graphicFrameLocks noGrp="1"/>
          </p:cNvGraphicFramePr>
          <p:nvPr>
            <p:extLst>
              <p:ext uri="{D42A27DB-BD31-4B8C-83A1-F6EECF244321}">
                <p14:modId xmlns:p14="http://schemas.microsoft.com/office/powerpoint/2010/main" val="667205493"/>
              </p:ext>
            </p:extLst>
          </p:nvPr>
        </p:nvGraphicFramePr>
        <p:xfrm>
          <a:off x="609600" y="1693103"/>
          <a:ext cx="16966695" cy="7412798"/>
        </p:xfrm>
        <a:graphic>
          <a:graphicData uri="http://schemas.openxmlformats.org/drawingml/2006/table">
            <a:tbl>
              <a:tblPr firstRow="1" bandRow="1">
                <a:tableStyleId>{5C22544A-7EE6-4342-B048-85BDC9FD1C3A}</a:tableStyleId>
              </a:tblPr>
              <a:tblGrid>
                <a:gridCol w="5810881">
                  <a:extLst>
                    <a:ext uri="{9D8B030D-6E8A-4147-A177-3AD203B41FA5}">
                      <a16:colId xmlns:a16="http://schemas.microsoft.com/office/drawing/2014/main" val="89269715"/>
                    </a:ext>
                  </a:extLst>
                </a:gridCol>
                <a:gridCol w="5577907">
                  <a:extLst>
                    <a:ext uri="{9D8B030D-6E8A-4147-A177-3AD203B41FA5}">
                      <a16:colId xmlns:a16="http://schemas.microsoft.com/office/drawing/2014/main" val="3520458502"/>
                    </a:ext>
                  </a:extLst>
                </a:gridCol>
                <a:gridCol w="5577907">
                  <a:extLst>
                    <a:ext uri="{9D8B030D-6E8A-4147-A177-3AD203B41FA5}">
                      <a16:colId xmlns:a16="http://schemas.microsoft.com/office/drawing/2014/main" val="526813412"/>
                    </a:ext>
                  </a:extLst>
                </a:gridCol>
              </a:tblGrid>
              <a:tr h="2841351">
                <a:tc>
                  <a:txBody>
                    <a:bodyPr/>
                    <a:lstStyle/>
                    <a:p>
                      <a:r>
                        <a:rPr lang="ru-RU" sz="3200" dirty="0"/>
                        <a:t>Название проекта</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algn="l" defTabSz="914400" rtl="0" eaLnBrk="1" latinLnBrk="0" hangingPunct="1"/>
                      <a:r>
                        <a:rPr lang="ru-RU" sz="3200" b="1" kern="1200" dirty="0">
                          <a:solidFill>
                            <a:schemeClr val="lt1"/>
                          </a:solidFill>
                          <a:latin typeface="+mn-lt"/>
                          <a:ea typeface="+mn-ea"/>
                          <a:cs typeface="+mn-cs"/>
                        </a:rPr>
                        <a:t>Инициатор</a:t>
                      </a:r>
                    </a:p>
                  </a:txBody>
                  <a:tcPr>
                    <a:lnL w="12700" cmpd="sng">
                      <a:noFill/>
                    </a:lnL>
                  </a:tcPr>
                </a:tc>
                <a:tc>
                  <a:txBody>
                    <a:bodyPr/>
                    <a:lstStyle/>
                    <a:p>
                      <a:pPr marL="0" algn="l" defTabSz="914400" rtl="0" eaLnBrk="1" latinLnBrk="0" hangingPunct="1"/>
                      <a:r>
                        <a:rPr lang="ru-RU" sz="3200" b="1" kern="1200" dirty="0">
                          <a:solidFill>
                            <a:schemeClr val="lt1"/>
                          </a:solidFill>
                          <a:latin typeface="+mn-lt"/>
                          <a:ea typeface="+mn-ea"/>
                          <a:cs typeface="+mn-cs"/>
                        </a:rPr>
                        <a:t>Общий объем</a:t>
                      </a:r>
                    </a:p>
                    <a:p>
                      <a:pPr marL="0" algn="l" defTabSz="914400" rtl="0" eaLnBrk="1" latinLnBrk="0" hangingPunct="1"/>
                      <a:r>
                        <a:rPr lang="ru-RU" sz="3200" b="1" kern="1200" dirty="0">
                          <a:solidFill>
                            <a:schemeClr val="lt1"/>
                          </a:solidFill>
                          <a:latin typeface="+mn-lt"/>
                          <a:ea typeface="+mn-ea"/>
                          <a:cs typeface="+mn-cs"/>
                        </a:rPr>
                        <a:t>инвестиций, млн</a:t>
                      </a:r>
                    </a:p>
                    <a:p>
                      <a:pPr marL="0" algn="l" defTabSz="914400" rtl="0" eaLnBrk="1" latinLnBrk="0" hangingPunct="1"/>
                      <a:r>
                        <a:rPr lang="ru-RU" sz="3200" b="1" kern="1200" dirty="0">
                          <a:solidFill>
                            <a:schemeClr val="lt1"/>
                          </a:solidFill>
                          <a:latin typeface="+mn-lt"/>
                          <a:ea typeface="+mn-ea"/>
                          <a:cs typeface="+mn-cs"/>
                        </a:rPr>
                        <a:t>руб.</a:t>
                      </a:r>
                    </a:p>
                    <a:p>
                      <a:pPr marL="0" algn="l" defTabSz="914400" rtl="0" eaLnBrk="1" latinLnBrk="0" hangingPunct="1"/>
                      <a:endParaRPr lang="ru-RU" sz="3200" b="1" kern="1200" dirty="0">
                        <a:solidFill>
                          <a:schemeClr val="lt1"/>
                        </a:solidFill>
                        <a:latin typeface="+mn-lt"/>
                        <a:ea typeface="+mn-ea"/>
                        <a:cs typeface="+mn-cs"/>
                      </a:endParaRPr>
                    </a:p>
                  </a:txBody>
                  <a:tcPr/>
                </a:tc>
                <a:extLst>
                  <a:ext uri="{0D108BD9-81ED-4DB2-BD59-A6C34878D82A}">
                    <a16:rowId xmlns:a16="http://schemas.microsoft.com/office/drawing/2014/main" val="2217203216"/>
                  </a:ext>
                </a:extLst>
              </a:tr>
              <a:tr h="1886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schemeClr val="tx1"/>
                          </a:solidFill>
                          <a:latin typeface="Segoe UI Black" panose="020B0A02040204020203" pitchFamily="34" charset="0"/>
                          <a:ea typeface="Segoe UI Black" panose="020B0A02040204020203" pitchFamily="34" charset="0"/>
                        </a:rPr>
                        <a:t>Закладка сада фундука 200 Га</a:t>
                      </a:r>
                    </a:p>
                  </a:txBody>
                  <a:tcPr>
                    <a:lnT w="38100" cmpd="sng">
                      <a:noFill/>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a:solidFill>
                            <a:schemeClr val="tx1"/>
                          </a:solidFill>
                          <a:latin typeface="Segoe UI Black" panose="020B0A02040204020203" pitchFamily="34" charset="0"/>
                          <a:ea typeface="Segoe UI Black" panose="020B0A02040204020203" pitchFamily="34" charset="0"/>
                          <a:cs typeface="+mn-cs"/>
                        </a:rPr>
                        <a:t>ООО </a:t>
                      </a:r>
                      <a:r>
                        <a:rPr lang="ru-RU" sz="1800" kern="1200" dirty="0">
                          <a:solidFill>
                            <a:schemeClr val="tx1"/>
                          </a:solidFill>
                          <a:latin typeface="Segoe UI Black" panose="020B0A02040204020203" pitchFamily="34" charset="0"/>
                          <a:ea typeface="Segoe UI Black" panose="020B0A02040204020203" pitchFamily="34" charset="0"/>
                          <a:cs typeface="+mn-cs"/>
                        </a:rPr>
                        <a:t>«Фундук </a:t>
                      </a:r>
                      <a:r>
                        <a:rPr lang="ru-RU" sz="1800" kern="1200">
                          <a:solidFill>
                            <a:schemeClr val="tx1"/>
                          </a:solidFill>
                          <a:latin typeface="Segoe UI Black" panose="020B0A02040204020203" pitchFamily="34" charset="0"/>
                          <a:ea typeface="Segoe UI Black" panose="020B0A02040204020203" pitchFamily="34" charset="0"/>
                          <a:cs typeface="+mn-cs"/>
                        </a:rPr>
                        <a:t>Алании»</a:t>
                      </a:r>
                      <a:endParaRPr lang="ru-RU" sz="1800" kern="1200" dirty="0">
                        <a:solidFill>
                          <a:schemeClr val="tx1"/>
                        </a:solidFill>
                        <a:latin typeface="Segoe UI Black" panose="020B0A02040204020203" pitchFamily="34" charset="0"/>
                        <a:ea typeface="Segoe UI Black" panose="020B0A02040204020203" pitchFamily="34" charset="0"/>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latin typeface="Segoe UI Black" panose="020B0A02040204020203" pitchFamily="34" charset="0"/>
                          <a:ea typeface="Segoe UI Black" panose="020B0A02040204020203" pitchFamily="34" charset="0"/>
                          <a:cs typeface="+mn-cs"/>
                        </a:rPr>
                        <a:t>152,7</a:t>
                      </a:r>
                    </a:p>
                  </a:txBody>
                  <a:tcPr/>
                </a:tc>
                <a:extLst>
                  <a:ext uri="{0D108BD9-81ED-4DB2-BD59-A6C34878D82A}">
                    <a16:rowId xmlns:a16="http://schemas.microsoft.com/office/drawing/2014/main" val="4105259502"/>
                  </a:ext>
                </a:extLst>
              </a:tr>
              <a:tr h="51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latin typeface="Segoe UI Black" panose="020B0A02040204020203" pitchFamily="34" charset="0"/>
                          <a:ea typeface="Segoe UI Black" panose="020B0A02040204020203" pitchFamily="34" charset="0"/>
                          <a:cs typeface="+mn-cs"/>
                        </a:rPr>
                        <a:t>Фермерское хозяйство</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latin typeface="Segoe UI Black" panose="020B0A02040204020203" pitchFamily="34" charset="0"/>
                          <a:ea typeface="Segoe UI Black" panose="020B0A02040204020203" pitchFamily="34" charset="0"/>
                          <a:cs typeface="+mn-cs"/>
                        </a:rPr>
                        <a:t>ООО "Аврора"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latin typeface="Segoe UI Black" panose="020B0A02040204020203" pitchFamily="34" charset="0"/>
                          <a:ea typeface="Segoe UI Black" panose="020B0A02040204020203" pitchFamily="34" charset="0"/>
                          <a:cs typeface="+mn-cs"/>
                        </a:rPr>
                        <a:t>181,5</a:t>
                      </a:r>
                    </a:p>
                  </a:txBody>
                  <a:tcPr/>
                </a:tc>
                <a:extLst>
                  <a:ext uri="{0D108BD9-81ED-4DB2-BD59-A6C34878D82A}">
                    <a16:rowId xmlns:a16="http://schemas.microsoft.com/office/drawing/2014/main" val="3893514711"/>
                  </a:ext>
                </a:extLst>
              </a:tr>
              <a:tr h="515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latin typeface="Segoe UI Black" panose="020B0A02040204020203" pitchFamily="34" charset="0"/>
                          <a:ea typeface="Segoe UI Black" panose="020B0A02040204020203" pitchFamily="34" charset="0"/>
                          <a:cs typeface="+mn-cs"/>
                        </a:rPr>
                        <a:t>Строительство каскада малых ГЭС (1 очередь)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latin typeface="Segoe UI Black" panose="020B0A02040204020203" pitchFamily="34" charset="0"/>
                          <a:ea typeface="Segoe UI Black" panose="020B0A02040204020203" pitchFamily="34" charset="0"/>
                          <a:cs typeface="+mn-cs"/>
                        </a:rPr>
                        <a:t>ООО "Георгий"</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latin typeface="Segoe UI Black" panose="020B0A02040204020203" pitchFamily="34" charset="0"/>
                          <a:ea typeface="Segoe UI Black" panose="020B0A02040204020203" pitchFamily="34" charset="0"/>
                          <a:cs typeface="+mn-cs"/>
                        </a:rPr>
                        <a:t>1 </a:t>
                      </a:r>
                      <a:r>
                        <a:rPr lang="en-US" sz="1800" kern="1200" dirty="0">
                          <a:solidFill>
                            <a:schemeClr val="tx1"/>
                          </a:solidFill>
                          <a:latin typeface="Segoe UI Black" panose="020B0A02040204020203" pitchFamily="34" charset="0"/>
                          <a:ea typeface="Segoe UI Black" panose="020B0A02040204020203" pitchFamily="34" charset="0"/>
                          <a:cs typeface="+mn-cs"/>
                        </a:rPr>
                        <a:t>260</a:t>
                      </a:r>
                      <a:endParaRPr lang="ru-RU" sz="1800" kern="1200" dirty="0">
                        <a:solidFill>
                          <a:schemeClr val="tx1"/>
                        </a:solidFill>
                        <a:latin typeface="Segoe UI Black" panose="020B0A02040204020203" pitchFamily="34" charset="0"/>
                        <a:ea typeface="Segoe UI Black" panose="020B0A02040204020203" pitchFamily="34" charset="0"/>
                        <a:cs typeface="+mn-cs"/>
                      </a:endParaRPr>
                    </a:p>
                  </a:txBody>
                  <a:tcPr/>
                </a:tc>
                <a:extLst>
                  <a:ext uri="{0D108BD9-81ED-4DB2-BD59-A6C34878D82A}">
                    <a16:rowId xmlns:a16="http://schemas.microsoft.com/office/drawing/2014/main" val="2556636731"/>
                  </a:ext>
                </a:extLst>
              </a:tr>
              <a:tr h="1653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latin typeface="Segoe UI Black" panose="020B0A02040204020203" pitchFamily="34" charset="0"/>
                          <a:ea typeface="Segoe UI Black" panose="020B0A02040204020203" pitchFamily="34" charset="0"/>
                          <a:cs typeface="+mn-cs"/>
                        </a:rPr>
                        <a:t>Строительство 2-х кресельной горной канатной дороги, Республика Северная Осетия-Алания, Ирафский район, с. </a:t>
                      </a:r>
                      <a:r>
                        <a:rPr lang="ru-RU" sz="1800" kern="1200" dirty="0" err="1">
                          <a:solidFill>
                            <a:schemeClr val="tx1"/>
                          </a:solidFill>
                          <a:latin typeface="Segoe UI Black" panose="020B0A02040204020203" pitchFamily="34" charset="0"/>
                          <a:ea typeface="Segoe UI Black" panose="020B0A02040204020203" pitchFamily="34" charset="0"/>
                          <a:cs typeface="+mn-cs"/>
                        </a:rPr>
                        <a:t>Стур</a:t>
                      </a:r>
                      <a:r>
                        <a:rPr lang="ru-RU" sz="1800" kern="1200" dirty="0">
                          <a:solidFill>
                            <a:schemeClr val="tx1"/>
                          </a:solidFill>
                          <a:latin typeface="Segoe UI Black" panose="020B0A02040204020203" pitchFamily="34" charset="0"/>
                          <a:ea typeface="Segoe UI Black" panose="020B0A02040204020203" pitchFamily="34" charset="0"/>
                          <a:cs typeface="+mn-cs"/>
                        </a:rPr>
                        <a:t>-Дигора.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latin typeface="Segoe UI Black" panose="020B0A02040204020203" pitchFamily="34" charset="0"/>
                          <a:ea typeface="Segoe UI Black" panose="020B0A02040204020203" pitchFamily="34" charset="0"/>
                          <a:cs typeface="+mn-cs"/>
                        </a:rPr>
                        <a:t>ООО «Спортивно-оздоровительный комплекс «Порог неба»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Segoe UI Black" panose="020B0A02040204020203" pitchFamily="34" charset="0"/>
                          <a:ea typeface="Segoe UI Black" panose="020B0A02040204020203" pitchFamily="34" charset="0"/>
                          <a:cs typeface="+mn-cs"/>
                        </a:rPr>
                        <a:t>250</a:t>
                      </a:r>
                      <a:endParaRPr lang="ru-RU" sz="1800" kern="1200" dirty="0">
                        <a:solidFill>
                          <a:schemeClr val="tx1"/>
                        </a:solidFill>
                        <a:latin typeface="Segoe UI Black" panose="020B0A02040204020203" pitchFamily="34" charset="0"/>
                        <a:ea typeface="Segoe UI Black" panose="020B0A02040204020203" pitchFamily="34" charset="0"/>
                        <a:cs typeface="+mn-cs"/>
                      </a:endParaRPr>
                    </a:p>
                  </a:txBody>
                  <a:tcPr/>
                </a:tc>
                <a:extLst>
                  <a:ext uri="{0D108BD9-81ED-4DB2-BD59-A6C34878D82A}">
                    <a16:rowId xmlns:a16="http://schemas.microsoft.com/office/drawing/2014/main" val="361211799"/>
                  </a:ext>
                </a:extLst>
              </a:tr>
            </a:tbl>
          </a:graphicData>
        </a:graphic>
      </p:graphicFrame>
      <p:sp>
        <p:nvSpPr>
          <p:cNvPr id="46" name="TextBox 45">
            <a:extLst>
              <a:ext uri="{FF2B5EF4-FFF2-40B4-BE49-F238E27FC236}">
                <a16:creationId xmlns:a16="http://schemas.microsoft.com/office/drawing/2014/main" id="{0E923822-ED49-7F7B-5960-7D00388624D2}"/>
              </a:ext>
            </a:extLst>
          </p:cNvPr>
          <p:cNvSpPr txBox="1"/>
          <p:nvPr/>
        </p:nvSpPr>
        <p:spPr>
          <a:xfrm>
            <a:off x="576470" y="463414"/>
            <a:ext cx="14784300" cy="830997"/>
          </a:xfrm>
          <a:prstGeom prst="rect">
            <a:avLst/>
          </a:prstGeom>
          <a:noFill/>
        </p:spPr>
        <p:txBody>
          <a:bodyPr wrap="square" rtlCol="0">
            <a:spAutoFit/>
          </a:bodyPr>
          <a:lstStyle/>
          <a:p>
            <a:r>
              <a:rPr lang="ru-RU" sz="4800" dirty="0">
                <a:solidFill>
                  <a:schemeClr val="bg1"/>
                </a:solidFill>
                <a:latin typeface="Arial Black" panose="020B0A04020102020204" pitchFamily="34" charset="0"/>
              </a:rPr>
              <a:t>Информация о инвестиционных проектах</a:t>
            </a:r>
          </a:p>
        </p:txBody>
      </p:sp>
      <p:pic>
        <p:nvPicPr>
          <p:cNvPr id="47" name="Рисунок 46">
            <a:extLst>
              <a:ext uri="{FF2B5EF4-FFF2-40B4-BE49-F238E27FC236}">
                <a16:creationId xmlns:a16="http://schemas.microsoft.com/office/drawing/2014/main" id="{0D8767B8-B923-F663-7BF0-6E84E14E2062}"/>
              </a:ext>
            </a:extLst>
          </p:cNvPr>
          <p:cNvPicPr>
            <a:picLocks noChangeAspect="1"/>
          </p:cNvPicPr>
          <p:nvPr/>
        </p:nvPicPr>
        <p:blipFill>
          <a:blip r:embed="rId2"/>
          <a:stretch>
            <a:fillRect/>
          </a:stretch>
        </p:blipFill>
        <p:spPr>
          <a:xfrm>
            <a:off x="10956571" y="9504593"/>
            <a:ext cx="7331429" cy="7824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33EB7B8F-C04D-7832-11B0-F858D7D156AA}"/>
            </a:ext>
          </a:extLst>
        </p:cNvPr>
        <p:cNvGrpSpPr/>
        <p:nvPr/>
      </p:nvGrpSpPr>
      <p:grpSpPr>
        <a:xfrm>
          <a:off x="0" y="0"/>
          <a:ext cx="0" cy="0"/>
          <a:chOff x="0" y="0"/>
          <a:chExt cx="0" cy="0"/>
        </a:xfrm>
      </p:grpSpPr>
      <p:sp>
        <p:nvSpPr>
          <p:cNvPr id="31" name="TextBox 31">
            <a:extLst>
              <a:ext uri="{FF2B5EF4-FFF2-40B4-BE49-F238E27FC236}">
                <a16:creationId xmlns:a16="http://schemas.microsoft.com/office/drawing/2014/main" id="{9C88BBBC-0AAA-4018-66BE-37E682A36D15}"/>
              </a:ext>
            </a:extLst>
          </p:cNvPr>
          <p:cNvSpPr txBox="1"/>
          <p:nvPr/>
        </p:nvSpPr>
        <p:spPr>
          <a:xfrm>
            <a:off x="16330356" y="3239089"/>
            <a:ext cx="1051727" cy="1112403"/>
          </a:xfrm>
          <a:prstGeom prst="rect">
            <a:avLst/>
          </a:prstGeom>
        </p:spPr>
        <p:txBody>
          <a:bodyPr lIns="50800" tIns="50800" rIns="50800" bIns="50800" rtlCol="0" anchor="ctr"/>
          <a:lstStyle/>
          <a:p>
            <a:pPr algn="ctr">
              <a:lnSpc>
                <a:spcPts val="2730"/>
              </a:lnSpc>
            </a:pPr>
            <a:endParaRPr>
              <a:solidFill>
                <a:schemeClr val="accent1">
                  <a:lumMod val="40000"/>
                  <a:lumOff val="60000"/>
                </a:schemeClr>
              </a:solidFill>
            </a:endParaRPr>
          </a:p>
        </p:txBody>
      </p:sp>
      <p:sp>
        <p:nvSpPr>
          <p:cNvPr id="33" name="TextBox 33">
            <a:extLst>
              <a:ext uri="{FF2B5EF4-FFF2-40B4-BE49-F238E27FC236}">
                <a16:creationId xmlns:a16="http://schemas.microsoft.com/office/drawing/2014/main" id="{E0BE85CD-C918-168B-B556-1DA72953E95D}"/>
              </a:ext>
            </a:extLst>
          </p:cNvPr>
          <p:cNvSpPr txBox="1"/>
          <p:nvPr/>
        </p:nvSpPr>
        <p:spPr>
          <a:xfrm>
            <a:off x="188362" y="243190"/>
            <a:ext cx="6441038" cy="308033"/>
          </a:xfrm>
          <a:prstGeom prst="rect">
            <a:avLst/>
          </a:prstGeom>
        </p:spPr>
        <p:txBody>
          <a:bodyPr wrap="square" lIns="0" tIns="0" rIns="0" bIns="0" rtlCol="0" anchor="t">
            <a:spAutoFit/>
          </a:bodyPr>
          <a:lstStyle/>
          <a:p>
            <a:pPr algn="l">
              <a:lnSpc>
                <a:spcPts val="2239"/>
              </a:lnSpc>
            </a:pPr>
            <a:r>
              <a:rPr lang="ru-RU" sz="2800" b="1" dirty="0">
                <a:solidFill>
                  <a:schemeClr val="bg1">
                    <a:alpha val="66000"/>
                  </a:schemeClr>
                </a:solidFill>
                <a:latin typeface="Bricolage Grotesque Bold"/>
                <a:ea typeface="Bricolage Grotesque Bold"/>
                <a:cs typeface="Bricolage Grotesque Bold"/>
                <a:sym typeface="Bricolage Grotesque Bold"/>
              </a:rPr>
              <a:t>Инвестиционный портал РСО-Алания</a:t>
            </a:r>
            <a:endParaRPr lang="en-US" sz="2000" b="1" dirty="0">
              <a:solidFill>
                <a:schemeClr val="bg1">
                  <a:alpha val="66000"/>
                </a:schemeClr>
              </a:solidFill>
              <a:latin typeface="Bricolage Grotesque Bold"/>
              <a:ea typeface="Bricolage Grotesque Bold"/>
              <a:cs typeface="Bricolage Grotesque Bold"/>
              <a:sym typeface="Bricolage Grotesque Bold"/>
            </a:endParaRPr>
          </a:p>
        </p:txBody>
      </p:sp>
      <p:sp>
        <p:nvSpPr>
          <p:cNvPr id="9" name="Прямоугольник: скругленные углы 8">
            <a:extLst>
              <a:ext uri="{FF2B5EF4-FFF2-40B4-BE49-F238E27FC236}">
                <a16:creationId xmlns:a16="http://schemas.microsoft.com/office/drawing/2014/main" id="{FEA10B95-D656-942A-3E09-13D421E484F6}"/>
              </a:ext>
            </a:extLst>
          </p:cNvPr>
          <p:cNvSpPr/>
          <p:nvPr/>
        </p:nvSpPr>
        <p:spPr>
          <a:xfrm>
            <a:off x="685800" y="1485900"/>
            <a:ext cx="10744200" cy="774004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TextBox 21">
            <a:extLst>
              <a:ext uri="{FF2B5EF4-FFF2-40B4-BE49-F238E27FC236}">
                <a16:creationId xmlns:a16="http://schemas.microsoft.com/office/drawing/2014/main" id="{13E69B9D-5AB8-DD12-1485-F4DEFEF91974}"/>
              </a:ext>
            </a:extLst>
          </p:cNvPr>
          <p:cNvSpPr txBox="1"/>
          <p:nvPr/>
        </p:nvSpPr>
        <p:spPr>
          <a:xfrm>
            <a:off x="2058301" y="3438551"/>
            <a:ext cx="4706034" cy="538609"/>
          </a:xfrm>
          <a:prstGeom prst="rect">
            <a:avLst/>
          </a:prstGeom>
        </p:spPr>
        <p:txBody>
          <a:bodyPr wrap="square" lIns="0" tIns="0" rIns="0" bIns="0" rtlCol="0" anchor="t">
            <a:spAutoFit/>
          </a:bodyPr>
          <a:lstStyle/>
          <a:p>
            <a:pPr algn="l">
              <a:lnSpc>
                <a:spcPts val="2122"/>
              </a:lnSpc>
              <a:spcBef>
                <a:spcPct val="0"/>
              </a:spcBef>
            </a:pPr>
            <a:endParaRPr lang="ru-RU" sz="2400" dirty="0">
              <a:solidFill>
                <a:srgbClr val="FFFFFF"/>
              </a:solidFill>
              <a:latin typeface="Cambria" panose="02040503050406030204" pitchFamily="18" charset="0"/>
              <a:ea typeface="Cambria" panose="02040503050406030204" pitchFamily="18" charset="0"/>
              <a:cs typeface="Bricolage Grotesque Bold"/>
              <a:sym typeface="Bricolage Grotesque Bold"/>
            </a:endParaRPr>
          </a:p>
          <a:p>
            <a:pPr algn="l">
              <a:lnSpc>
                <a:spcPts val="2122"/>
              </a:lnSpc>
              <a:spcBef>
                <a:spcPct val="0"/>
              </a:spcBef>
            </a:pPr>
            <a:endParaRPr lang="ru-RU" sz="2000" dirty="0">
              <a:solidFill>
                <a:srgbClr val="FFFFFF"/>
              </a:solidFill>
              <a:latin typeface="Cambria" panose="02040503050406030204" pitchFamily="18" charset="0"/>
              <a:ea typeface="Cambria" panose="02040503050406030204" pitchFamily="18" charset="0"/>
              <a:cs typeface="Bricolage Grotesque Bold"/>
              <a:sym typeface="Bricolage Grotesque Bold"/>
            </a:endParaRPr>
          </a:p>
        </p:txBody>
      </p:sp>
      <p:sp>
        <p:nvSpPr>
          <p:cNvPr id="16" name="TextBox 16">
            <a:extLst>
              <a:ext uri="{FF2B5EF4-FFF2-40B4-BE49-F238E27FC236}">
                <a16:creationId xmlns:a16="http://schemas.microsoft.com/office/drawing/2014/main" id="{556F69EE-8217-FD7B-6D74-8B4DCA35D87D}"/>
              </a:ext>
            </a:extLst>
          </p:cNvPr>
          <p:cNvSpPr txBox="1"/>
          <p:nvPr/>
        </p:nvSpPr>
        <p:spPr>
          <a:xfrm>
            <a:off x="-990600" y="1913134"/>
            <a:ext cx="6722496" cy="705386"/>
          </a:xfrm>
          <a:prstGeom prst="rect">
            <a:avLst/>
          </a:prstGeom>
        </p:spPr>
        <p:txBody>
          <a:bodyPr wrap="square" lIns="0" tIns="0" rIns="0" bIns="0" rtlCol="0" anchor="t">
            <a:spAutoFit/>
          </a:bodyPr>
          <a:lstStyle/>
          <a:p>
            <a:pPr algn="ctr">
              <a:lnSpc>
                <a:spcPts val="5379"/>
              </a:lnSpc>
            </a:pPr>
            <a:r>
              <a:rPr lang="ru-RU" sz="5400" b="1" spc="-71" dirty="0">
                <a:solidFill>
                  <a:srgbClr val="FFFFFF"/>
                </a:solidFill>
                <a:latin typeface="Bricolage Grotesque Semi-Bold"/>
                <a:ea typeface="Bricolage Grotesque Semi-Bold"/>
                <a:cs typeface="Bricolage Grotesque Semi-Bold"/>
                <a:sym typeface="Bricolage Grotesque Semi-Bold"/>
              </a:rPr>
              <a:t>Туризм</a:t>
            </a:r>
            <a:endParaRPr lang="en-US" sz="5400" b="1" spc="-71" dirty="0">
              <a:solidFill>
                <a:srgbClr val="FFFFFF"/>
              </a:solidFill>
              <a:latin typeface="Bricolage Grotesque Semi-Bold"/>
              <a:ea typeface="Bricolage Grotesque Semi-Bold"/>
              <a:cs typeface="Bricolage Grotesque Semi-Bold"/>
              <a:sym typeface="Bricolage Grotesque Semi-Bold"/>
            </a:endParaRPr>
          </a:p>
        </p:txBody>
      </p:sp>
      <p:sp>
        <p:nvSpPr>
          <p:cNvPr id="48" name="TextBox 47">
            <a:extLst>
              <a:ext uri="{FF2B5EF4-FFF2-40B4-BE49-F238E27FC236}">
                <a16:creationId xmlns:a16="http://schemas.microsoft.com/office/drawing/2014/main" id="{6EEA7309-0171-BA7E-086F-251CDBE8DE9F}"/>
              </a:ext>
            </a:extLst>
          </p:cNvPr>
          <p:cNvSpPr txBox="1"/>
          <p:nvPr/>
        </p:nvSpPr>
        <p:spPr>
          <a:xfrm>
            <a:off x="1225124" y="2699718"/>
            <a:ext cx="9665552" cy="6286336"/>
          </a:xfrm>
          <a:prstGeom prst="rect">
            <a:avLst/>
          </a:prstGeom>
          <a:noFill/>
        </p:spPr>
        <p:txBody>
          <a:bodyPr wrap="square" rtlCol="0">
            <a:spAutoFit/>
          </a:bodyPr>
          <a:lstStyle/>
          <a:p>
            <a:pPr>
              <a:lnSpc>
                <a:spcPts val="2122"/>
              </a:lnSpc>
              <a:spcBef>
                <a:spcPct val="0"/>
              </a:spcBef>
            </a:pPr>
            <a:r>
              <a:rPr lang="ru-RU" dirty="0">
                <a:solidFill>
                  <a:srgbClr val="FFFFFF"/>
                </a:solidFill>
                <a:latin typeface="Cambria" panose="02040503050406030204" pitchFamily="18" charset="0"/>
                <a:ea typeface="Cambria" panose="02040503050406030204" pitchFamily="18" charset="0"/>
              </a:rPr>
              <a:t>Ирафский район обладает богатым культурно-историческим и туристско-рекреационным потенциалом, который включает основные достопримечательности района, объекты для размещения и активного отдыха </a:t>
            </a:r>
            <a:r>
              <a:rPr lang="ru-RU" dirty="0" err="1">
                <a:solidFill>
                  <a:srgbClr val="FFFFFF"/>
                </a:solidFill>
                <a:latin typeface="Cambria" panose="02040503050406030204" pitchFamily="18" charset="0"/>
                <a:ea typeface="Cambria" panose="02040503050406030204" pitchFamily="18" charset="0"/>
              </a:rPr>
              <a:t>ту¬ристов</a:t>
            </a:r>
            <a:r>
              <a:rPr lang="ru-RU" dirty="0">
                <a:solidFill>
                  <a:srgbClr val="FFFFFF"/>
                </a:solidFill>
                <a:latin typeface="Cambria" panose="02040503050406030204" pitchFamily="18" charset="0"/>
                <a:ea typeface="Cambria" panose="02040503050406030204" pitchFamily="18" charset="0"/>
              </a:rPr>
              <a:t>, сеть предприятий общественного питания, объекты придорожного сервиса и развитую транспортную инфраструктуру.</a:t>
            </a:r>
          </a:p>
          <a:p>
            <a:pPr>
              <a:lnSpc>
                <a:spcPts val="2122"/>
              </a:lnSpc>
              <a:spcBef>
                <a:spcPct val="0"/>
              </a:spcBef>
            </a:pPr>
            <a:r>
              <a:rPr lang="ru-RU" dirty="0">
                <a:solidFill>
                  <a:srgbClr val="FFFFFF"/>
                </a:solidFill>
                <a:latin typeface="Cambria" panose="02040503050406030204" pitchFamily="18" charset="0"/>
                <a:ea typeface="Cambria" panose="02040503050406030204" pitchFamily="18" charset="0"/>
              </a:rPr>
              <a:t>На территории района по состоянию на 01.01.2023 года функционируют  восемь  туристических баз и альпинистских лагерей (туристическая база «</a:t>
            </a:r>
            <a:r>
              <a:rPr lang="ru-RU" dirty="0" err="1">
                <a:solidFill>
                  <a:srgbClr val="FFFFFF"/>
                </a:solidFill>
                <a:latin typeface="Cambria" panose="02040503050406030204" pitchFamily="18" charset="0"/>
                <a:ea typeface="Cambria" panose="02040503050406030204" pitchFamily="18" charset="0"/>
              </a:rPr>
              <a:t>Дзинага</a:t>
            </a:r>
            <a:r>
              <a:rPr lang="ru-RU" dirty="0">
                <a:solidFill>
                  <a:srgbClr val="FFFFFF"/>
                </a:solidFill>
                <a:latin typeface="Cambria" panose="02040503050406030204" pitchFamily="18" charset="0"/>
                <a:ea typeface="Cambria" panose="02040503050406030204" pitchFamily="18" charset="0"/>
              </a:rPr>
              <a:t>»; оздоровительная альпинистская база «</a:t>
            </a:r>
            <a:r>
              <a:rPr lang="ru-RU" dirty="0" err="1">
                <a:solidFill>
                  <a:srgbClr val="FFFFFF"/>
                </a:solidFill>
                <a:latin typeface="Cambria" panose="02040503050406030204" pitchFamily="18" charset="0"/>
                <a:ea typeface="Cambria" panose="02040503050406030204" pitchFamily="18" charset="0"/>
              </a:rPr>
              <a:t>Дигория</a:t>
            </a:r>
            <a:r>
              <a:rPr lang="ru-RU" dirty="0">
                <a:solidFill>
                  <a:srgbClr val="FFFFFF"/>
                </a:solidFill>
                <a:latin typeface="Cambria" panose="02040503050406030204" pitchFamily="18" charset="0"/>
                <a:ea typeface="Cambria" panose="02040503050406030204" pitchFamily="18" charset="0"/>
              </a:rPr>
              <a:t> - Ростсельмаш»; альпинистская база Таганрогского радиотехнического института «</a:t>
            </a:r>
            <a:r>
              <a:rPr lang="ru-RU" dirty="0" err="1">
                <a:solidFill>
                  <a:srgbClr val="FFFFFF"/>
                </a:solidFill>
                <a:latin typeface="Cambria" panose="02040503050406030204" pitchFamily="18" charset="0"/>
                <a:ea typeface="Cambria" panose="02040503050406030204" pitchFamily="18" charset="0"/>
              </a:rPr>
              <a:t>Таймази</a:t>
            </a:r>
            <a:r>
              <a:rPr lang="ru-RU" dirty="0">
                <a:solidFill>
                  <a:srgbClr val="FFFFFF"/>
                </a:solidFill>
                <a:latin typeface="Cambria" panose="02040503050406030204" pitchFamily="18" charset="0"/>
                <a:ea typeface="Cambria" panose="02040503050406030204" pitchFamily="18" charset="0"/>
              </a:rPr>
              <a:t>»; альпинистская база «Комы-Арт»; спортивно - оздоровительный комплекс «Порог неба»; турбаза «Орлиное гнездо», Гостиничный комплекс «Тана Парк», ООО «Панорама») с общим номерным фондом 1146 мест.  </a:t>
            </a:r>
          </a:p>
          <a:p>
            <a:pPr>
              <a:lnSpc>
                <a:spcPts val="2122"/>
              </a:lnSpc>
              <a:spcBef>
                <a:spcPct val="0"/>
              </a:spcBef>
            </a:pPr>
            <a:r>
              <a:rPr lang="ru-RU" dirty="0">
                <a:solidFill>
                  <a:srgbClr val="FFFFFF"/>
                </a:solidFill>
                <a:latin typeface="Cambria" panose="02040503050406030204" pitchFamily="18" charset="0"/>
                <a:ea typeface="Cambria" panose="02040503050406030204" pitchFamily="18" charset="0"/>
              </a:rPr>
              <a:t>Организации туристическо-рекреационного комплекса оказывают услуги по размещению и сопровождению во время экскурсий, прокату лыж, организации конных и пеших прогулок, плаванию в бассейне, участию в обучающих программах для начинающих альпинистов, летнее кафе и т.д.</a:t>
            </a:r>
          </a:p>
          <a:p>
            <a:pPr>
              <a:lnSpc>
                <a:spcPts val="2122"/>
              </a:lnSpc>
              <a:spcBef>
                <a:spcPct val="0"/>
              </a:spcBef>
            </a:pPr>
            <a:r>
              <a:rPr lang="ru-RU" dirty="0">
                <a:solidFill>
                  <a:srgbClr val="FFFFFF"/>
                </a:solidFill>
                <a:latin typeface="Cambria" panose="02040503050406030204" pitchFamily="18" charset="0"/>
                <a:ea typeface="Cambria" panose="02040503050406030204" pitchFamily="18" charset="0"/>
              </a:rPr>
              <a:t>На планируемый период необходимо провести обустройство 12 мест показа. Это объекты познавательного туризма, культурные, этнографические, археологические и исторические достопримечательности, а также природно-антропогенные (культурные) ландшафты, а также палеонтологические и археологические достопримечательности. </a:t>
            </a:r>
          </a:p>
          <a:p>
            <a:pPr>
              <a:lnSpc>
                <a:spcPts val="2122"/>
              </a:lnSpc>
              <a:spcBef>
                <a:spcPct val="0"/>
              </a:spcBef>
            </a:pPr>
            <a:r>
              <a:rPr lang="ru-RU" dirty="0">
                <a:solidFill>
                  <a:srgbClr val="FFFFFF"/>
                </a:solidFill>
                <a:latin typeface="Cambria" panose="02040503050406030204" pitchFamily="18" charset="0"/>
                <a:ea typeface="Cambria" panose="02040503050406030204" pitchFamily="18" charset="0"/>
              </a:rPr>
              <a:t>В рамках Программы предполагается осуществить комплекс мероприятий, направленных на создание благоприятных условий для предпринимательской деятельности в области развития туризма, наиболее полного удовлетворения спроса Российских и иностранных </a:t>
            </a:r>
            <a:r>
              <a:rPr lang="ru-RU" sz="2000" dirty="0">
                <a:solidFill>
                  <a:srgbClr val="FFFFFF"/>
                </a:solidFill>
                <a:latin typeface="Cambria" panose="02040503050406030204" pitchFamily="18" charset="0"/>
                <a:ea typeface="Cambria" panose="02040503050406030204" pitchFamily="18" charset="0"/>
              </a:rPr>
              <a:t>гостей района</a:t>
            </a:r>
          </a:p>
        </p:txBody>
      </p:sp>
      <p:pic>
        <p:nvPicPr>
          <p:cNvPr id="2" name="Рисунок 1">
            <a:extLst>
              <a:ext uri="{FF2B5EF4-FFF2-40B4-BE49-F238E27FC236}">
                <a16:creationId xmlns:a16="http://schemas.microsoft.com/office/drawing/2014/main" id="{9B558127-1A54-347B-EBF9-7151D9213229}"/>
              </a:ext>
            </a:extLst>
          </p:cNvPr>
          <p:cNvPicPr>
            <a:picLocks noChangeAspect="1"/>
          </p:cNvPicPr>
          <p:nvPr/>
        </p:nvPicPr>
        <p:blipFill>
          <a:blip r:embed="rId2"/>
          <a:srcRect l="6367" b="3650"/>
          <a:stretch/>
        </p:blipFill>
        <p:spPr>
          <a:xfrm>
            <a:off x="11582400" y="2324100"/>
            <a:ext cx="6564146" cy="6281475"/>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Tree>
    <p:extLst>
      <p:ext uri="{BB962C8B-B14F-4D97-AF65-F5344CB8AC3E}">
        <p14:creationId xmlns:p14="http://schemas.microsoft.com/office/powerpoint/2010/main" val="659622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34F2BCB-F6C0-4B4A-9F0B-26DFB3BE87B0}">
  <we:reference id="wa200005566" version="3.0.0.2" store="ru-RU"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65663</TotalTime>
  <Words>761</Words>
  <Application>Microsoft Office PowerPoint</Application>
  <PresentationFormat>Произвольный</PresentationFormat>
  <Paragraphs>115</Paragraphs>
  <Slides>9</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9</vt:i4>
      </vt:variant>
    </vt:vector>
  </HeadingPairs>
  <TitlesOfParts>
    <vt:vector size="22" baseType="lpstr">
      <vt:lpstr>Bricolage Grotesque</vt:lpstr>
      <vt:lpstr>Nunito</vt:lpstr>
      <vt:lpstr>Aptos</vt:lpstr>
      <vt:lpstr>Segoe UI Black</vt:lpstr>
      <vt:lpstr>Arial</vt:lpstr>
      <vt:lpstr>Bricolage Grotesque Semi-Bold</vt:lpstr>
      <vt:lpstr>Bricolage Grotesque Light</vt:lpstr>
      <vt:lpstr>Cambria</vt:lpstr>
      <vt:lpstr>Arial Black</vt:lpstr>
      <vt:lpstr>Calibri</vt:lpstr>
      <vt:lpstr>Bricolage Grotesque Ultra-Bold</vt:lpstr>
      <vt:lpstr>Bricolage Grotesque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White Modern Bold Company Annual Report Presentation</dc:title>
  <dc:creator>User</dc:creator>
  <cp:lastModifiedBy>Луиза Дударова</cp:lastModifiedBy>
  <cp:revision>15</cp:revision>
  <dcterms:created xsi:type="dcterms:W3CDTF">2006-08-16T00:00:00Z</dcterms:created>
  <dcterms:modified xsi:type="dcterms:W3CDTF">2025-03-27T07:50:33Z</dcterms:modified>
  <dc:identifier>DAGXHANkcvc</dc:identifier>
</cp:coreProperties>
</file>